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59" r:id="rId3"/>
    <p:sldId id="260" r:id="rId4"/>
    <p:sldId id="273" r:id="rId5"/>
    <p:sldId id="274" r:id="rId6"/>
    <p:sldId id="262" r:id="rId7"/>
    <p:sldId id="261" r:id="rId8"/>
    <p:sldId id="257" r:id="rId9"/>
    <p:sldId id="263" r:id="rId10"/>
    <p:sldId id="264" r:id="rId11"/>
    <p:sldId id="265" r:id="rId12"/>
    <p:sldId id="266" r:id="rId13"/>
    <p:sldId id="256" r:id="rId14"/>
    <p:sldId id="267" r:id="rId15"/>
    <p:sldId id="268"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p:scale>
          <a:sx n="100" d="100"/>
          <a:sy n="100" d="100"/>
        </p:scale>
        <p:origin x="-702" y="-72"/>
      </p:cViewPr>
      <p:guideLst>
        <p:guide orient="horz" pos="2160"/>
        <p:guide pos="2880"/>
      </p:guideLst>
    </p:cSldViewPr>
  </p:slideViewPr>
  <p:outlineViewPr>
    <p:cViewPr>
      <p:scale>
        <a:sx n="33" d="100"/>
        <a:sy n="33" d="100"/>
      </p:scale>
      <p:origin x="0" y="39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0AC1B-979D-4C1A-A06B-12AEB1CFFF22}" type="datetimeFigureOut">
              <a:rPr lang="en-US" smtClean="0"/>
              <a:pPr/>
              <a:t>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706550-5F88-4ADC-9F30-BC45B484E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8706550-5F88-4ADC-9F30-BC45B484EA2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5A3248-EA44-46D0-9A42-9523984C291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A3248-EA44-46D0-9A42-9523984C291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A3248-EA44-46D0-9A42-9523984C291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A3248-EA44-46D0-9A42-9523984C291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5A3248-EA44-46D0-9A42-9523984C291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5A3248-EA44-46D0-9A42-9523984C2919}"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5A3248-EA44-46D0-9A42-9523984C2919}" type="datetimeFigureOut">
              <a:rPr lang="en-US" smtClean="0"/>
              <a:pPr/>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5A3248-EA44-46D0-9A42-9523984C2919}" type="datetimeFigureOut">
              <a:rPr lang="en-US" smtClean="0"/>
              <a:pPr/>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A3248-EA44-46D0-9A42-9523984C2919}" type="datetimeFigureOut">
              <a:rPr lang="en-US" smtClean="0"/>
              <a:pPr/>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A3248-EA44-46D0-9A42-9523984C2919}"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A3248-EA44-46D0-9A42-9523984C2919}"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0A778A-E052-4A7F-A92E-0B568F2570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A3248-EA44-46D0-9A42-9523984C2919}" type="datetimeFigureOut">
              <a:rPr lang="en-US" smtClean="0"/>
              <a:pPr/>
              <a:t>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A778A-E052-4A7F-A92E-0B568F2570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hyperlink" Target="http://www.nwic.edu/institutiona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the Word Out</a:t>
            </a:r>
            <a:endParaRPr lang="en-US" dirty="0"/>
          </a:p>
        </p:txBody>
      </p:sp>
      <p:sp>
        <p:nvSpPr>
          <p:cNvPr id="3" name="Subtitle 2"/>
          <p:cNvSpPr>
            <a:spLocks noGrp="1"/>
          </p:cNvSpPr>
          <p:nvPr>
            <p:ph type="subTitle" idx="1"/>
          </p:nvPr>
        </p:nvSpPr>
        <p:spPr/>
        <p:txBody>
          <a:bodyPr/>
          <a:lstStyle/>
          <a:p>
            <a:r>
              <a:rPr lang="en-US" dirty="0" smtClean="0"/>
              <a:t>How to publicize and disseminate your work at NWIC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is dissemination important? </a:t>
            </a:r>
            <a:endParaRPr lang="en-US" dirty="0"/>
          </a:p>
        </p:txBody>
      </p:sp>
      <p:sp>
        <p:nvSpPr>
          <p:cNvPr id="3" name="Content Placeholder 2"/>
          <p:cNvSpPr>
            <a:spLocks noGrp="1"/>
          </p:cNvSpPr>
          <p:nvPr>
            <p:ph idx="1"/>
          </p:nvPr>
        </p:nvSpPr>
        <p:spPr/>
        <p:txBody>
          <a:bodyPr/>
          <a:lstStyle/>
          <a:p>
            <a:pPr>
              <a:buNone/>
            </a:pPr>
            <a:endParaRPr lang="en-US" b="1" dirty="0" smtClean="0"/>
          </a:p>
          <a:p>
            <a:r>
              <a:rPr lang="en-US" dirty="0" smtClean="0"/>
              <a:t>Funders</a:t>
            </a:r>
          </a:p>
          <a:p>
            <a:r>
              <a:rPr lang="en-US" dirty="0" smtClean="0"/>
              <a:t>Community support</a:t>
            </a:r>
          </a:p>
          <a:p>
            <a:r>
              <a:rPr lang="en-US" dirty="0" smtClean="0"/>
              <a:t>Recruitment</a:t>
            </a:r>
          </a:p>
          <a:p>
            <a:r>
              <a:rPr lang="en-US" dirty="0" smtClean="0"/>
              <a:t>Sharing best practices with other educators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dirty="0" smtClean="0"/>
              <a:t>How are you now sharing the results of your research with a wider audience?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NWIC dissemination in the past </a:t>
            </a:r>
            <a:endParaRPr lang="en-US" dirty="0"/>
          </a:p>
        </p:txBody>
      </p:sp>
      <p:sp>
        <p:nvSpPr>
          <p:cNvPr id="3" name="Content Placeholder 2"/>
          <p:cNvSpPr>
            <a:spLocks noGrp="1"/>
          </p:cNvSpPr>
          <p:nvPr>
            <p:ph idx="1"/>
          </p:nvPr>
        </p:nvSpPr>
        <p:spPr/>
        <p:txBody>
          <a:bodyPr>
            <a:normAutofit/>
          </a:bodyPr>
          <a:lstStyle/>
          <a:p>
            <a:pPr marL="0" marR="0">
              <a:spcBef>
                <a:spcPts val="0"/>
              </a:spcBef>
              <a:spcAft>
                <a:spcPts val="0"/>
              </a:spcAft>
            </a:pPr>
            <a:r>
              <a:rPr lang="en-US" dirty="0" smtClean="0">
                <a:latin typeface="Times New Roman"/>
                <a:ea typeface="Times New Roman"/>
              </a:rPr>
              <a:t>Tribal College Journal – food issue</a:t>
            </a:r>
          </a:p>
          <a:p>
            <a:pPr marL="0" marR="0">
              <a:spcBef>
                <a:spcPts val="0"/>
              </a:spcBef>
              <a:spcAft>
                <a:spcPts val="0"/>
              </a:spcAft>
            </a:pPr>
            <a:r>
              <a:rPr lang="en-US" dirty="0" smtClean="0">
                <a:latin typeface="Times New Roman"/>
                <a:ea typeface="Times New Roman"/>
              </a:rPr>
              <a:t>Newsletters, such as Evergreen State College’s Washington Center newsletter</a:t>
            </a:r>
          </a:p>
          <a:p>
            <a:pPr marL="0" marR="0">
              <a:spcBef>
                <a:spcPts val="0"/>
              </a:spcBef>
              <a:spcAft>
                <a:spcPts val="0"/>
              </a:spcAft>
            </a:pPr>
            <a:r>
              <a:rPr lang="en-US" i="1" dirty="0" smtClean="0">
                <a:latin typeface="Times New Roman"/>
                <a:ea typeface="Times New Roman"/>
              </a:rPr>
              <a:t>Handbook for Facilitators</a:t>
            </a:r>
            <a:r>
              <a:rPr lang="en-US" dirty="0" smtClean="0">
                <a:latin typeface="Times New Roman"/>
                <a:ea typeface="Times New Roman"/>
              </a:rPr>
              <a:t> (self published book distributed at workshops, mailed to other tribal college faculty and shared online) </a:t>
            </a:r>
          </a:p>
          <a:p>
            <a:pPr marL="0" marR="0">
              <a:spcBef>
                <a:spcPts val="0"/>
              </a:spcBef>
              <a:spcAft>
                <a:spcPts val="0"/>
              </a:spcAft>
            </a:pPr>
            <a:r>
              <a:rPr lang="en-US" dirty="0" smtClean="0">
                <a:latin typeface="Times New Roman"/>
                <a:ea typeface="Times New Roman"/>
              </a:rPr>
              <a:t>Newsletters, such as the Washington Center’s newsletter, which focuses on learning communities.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7" name="Picture Placeholder 6" descr="nwic TENRM website.bmp"/>
          <p:cNvPicPr>
            <a:picLocks noGrp="1" noChangeAspect="1"/>
          </p:cNvPicPr>
          <p:nvPr>
            <p:ph type="pic" idx="1"/>
          </p:nvPr>
        </p:nvPicPr>
        <p:blipFill>
          <a:blip r:embed="rId3" cstate="print"/>
          <a:srcRect l="14167" r="14167"/>
          <a:stretch>
            <a:fillRect/>
          </a:stretch>
        </p:blipFill>
        <p:spPr>
          <a:xfrm>
            <a:off x="1219194" y="533394"/>
            <a:ext cx="7721161" cy="5790925"/>
          </a:xfrm>
        </p:spPr>
      </p:pic>
      <p:sp>
        <p:nvSpPr>
          <p:cNvPr id="6" name="Text Placeholder 5"/>
          <p:cNvSpPr>
            <a:spLocks noGrp="1"/>
          </p:cNvSpPr>
          <p:nvPr>
            <p:ph type="body" sz="half" idx="2"/>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Could the audience be bigger?</a:t>
            </a:r>
            <a:br>
              <a:rPr lang="en-US" dirty="0" smtClean="0"/>
            </a:br>
            <a:r>
              <a:rPr lang="en-US" dirty="0" smtClean="0"/>
              <a:t/>
            </a:r>
            <a:br>
              <a:rPr lang="en-US" dirty="0" smtClean="0"/>
            </a:br>
            <a:r>
              <a:rPr lang="en-US" dirty="0" smtClean="0"/>
              <a:t/>
            </a:r>
            <a:br>
              <a:rPr lang="en-US" dirty="0" smtClean="0"/>
            </a:br>
            <a:r>
              <a:rPr lang="en-US" dirty="0" smtClean="0"/>
              <a:t>What can you do in the future to disseminate?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Future dissemination options </a:t>
            </a:r>
            <a:br>
              <a:rPr lang="en-US" b="1" dirty="0" smtClean="0"/>
            </a:br>
            <a:endParaRPr lang="en-US" dirty="0"/>
          </a:p>
        </p:txBody>
      </p:sp>
      <p:sp>
        <p:nvSpPr>
          <p:cNvPr id="3" name="Content Placeholder 2"/>
          <p:cNvSpPr>
            <a:spLocks noGrp="1"/>
          </p:cNvSpPr>
          <p:nvPr>
            <p:ph idx="1"/>
          </p:nvPr>
        </p:nvSpPr>
        <p:spPr/>
        <p:txBody>
          <a:bodyPr>
            <a:normAutofit fontScale="92500"/>
          </a:bodyPr>
          <a:lstStyle/>
          <a:p>
            <a:pPr>
              <a:spcBef>
                <a:spcPts val="1200"/>
              </a:spcBef>
            </a:pPr>
            <a:r>
              <a:rPr lang="en-US" dirty="0" smtClean="0"/>
              <a:t>Professional meetings/ conferences –examples?</a:t>
            </a:r>
          </a:p>
          <a:p>
            <a:pPr>
              <a:spcBef>
                <a:spcPts val="1200"/>
              </a:spcBef>
            </a:pPr>
            <a:r>
              <a:rPr lang="en-US" dirty="0" smtClean="0"/>
              <a:t>Community</a:t>
            </a:r>
          </a:p>
          <a:p>
            <a:pPr>
              <a:spcBef>
                <a:spcPts val="1200"/>
              </a:spcBef>
            </a:pPr>
            <a:r>
              <a:rPr lang="en-US" dirty="0" smtClean="0"/>
              <a:t>Websites, blogs</a:t>
            </a:r>
          </a:p>
          <a:p>
            <a:pPr>
              <a:spcBef>
                <a:spcPts val="1200"/>
              </a:spcBef>
            </a:pPr>
            <a:r>
              <a:rPr lang="en-US" dirty="0" smtClean="0"/>
              <a:t>Publications -- What do you read? (see handout)</a:t>
            </a:r>
          </a:p>
          <a:p>
            <a:pPr lvl="0">
              <a:spcBef>
                <a:spcPts val="1200"/>
              </a:spcBef>
            </a:pPr>
            <a:r>
              <a:rPr lang="en-US" dirty="0" smtClean="0"/>
              <a:t>See table of samples and NWIC library’s samples</a:t>
            </a:r>
          </a:p>
          <a:p>
            <a:pPr>
              <a:spcBef>
                <a:spcPts val="1200"/>
              </a:spcBef>
            </a:pPr>
            <a:r>
              <a:rPr lang="en-US" dirty="0" smtClean="0"/>
              <a:t>Your own press?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Published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600" dirty="0" smtClean="0"/>
              <a:t>(see handout)</a:t>
            </a:r>
          </a:p>
          <a:p>
            <a:pPr lvl="1"/>
            <a:r>
              <a:rPr lang="en-US" sz="2600" dirty="0" smtClean="0"/>
              <a:t>Decide what subjects you want to share.</a:t>
            </a:r>
          </a:p>
          <a:p>
            <a:pPr lvl="1"/>
            <a:r>
              <a:rPr lang="en-US" sz="2600" dirty="0" smtClean="0"/>
              <a:t>Who is desired audience? Choose  the publication accordingly</a:t>
            </a:r>
          </a:p>
          <a:p>
            <a:pPr lvl="1"/>
            <a:r>
              <a:rPr lang="en-US" sz="2600" dirty="0" smtClean="0"/>
              <a:t>Research the publication writers guidelines and read a couple of issues to determine their style (academic? Journalistic? Do they accept opinion pieces too?). For example, </a:t>
            </a:r>
            <a:r>
              <a:rPr lang="en-US" sz="2600" i="1" dirty="0" smtClean="0"/>
              <a:t>Yes</a:t>
            </a:r>
            <a:r>
              <a:rPr lang="en-US" sz="2600" dirty="0" smtClean="0"/>
              <a:t> magazine likes positive news. </a:t>
            </a:r>
            <a:r>
              <a:rPr lang="en-US" sz="2600" i="1" dirty="0" smtClean="0"/>
              <a:t>Native Peoples</a:t>
            </a:r>
            <a:r>
              <a:rPr lang="en-US" sz="2600" dirty="0" smtClean="0"/>
              <a:t> likes people-centered pieces. </a:t>
            </a:r>
            <a:r>
              <a:rPr lang="en-US" sz="2600" i="1" dirty="0" smtClean="0"/>
              <a:t>Tribal College Journal</a:t>
            </a:r>
            <a:r>
              <a:rPr lang="en-US" sz="2600" dirty="0" smtClean="0"/>
              <a:t> uses themes for each issue.  </a:t>
            </a:r>
          </a:p>
          <a:p>
            <a:pPr lvl="1"/>
            <a:r>
              <a:rPr lang="en-US" sz="2600" dirty="0" smtClean="0"/>
              <a:t>Call the editor to discuss your idea</a:t>
            </a:r>
          </a:p>
          <a:p>
            <a:pPr lvl="1"/>
            <a:r>
              <a:rPr lang="en-US" sz="2600" dirty="0" smtClean="0"/>
              <a:t>If appropriate, submit your paper. </a:t>
            </a:r>
            <a:r>
              <a:rPr lang="en-US"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Over lunch, we hope you will talk and think about what you might do next to move closer to dissemination of your best practices</a:t>
            </a:r>
          </a:p>
          <a:p>
            <a:endParaRPr lang="en-US" dirty="0" smtClean="0"/>
          </a:p>
          <a:p>
            <a:r>
              <a:rPr lang="en-US" dirty="0" smtClean="0"/>
              <a:t>Write it down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Plan for the morning</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Brief discussion of what research is and different types</a:t>
            </a:r>
          </a:p>
          <a:p>
            <a:r>
              <a:rPr lang="en-US" dirty="0" smtClean="0"/>
              <a:t>Why is dissemination important?</a:t>
            </a:r>
          </a:p>
          <a:p>
            <a:r>
              <a:rPr lang="en-US" dirty="0" smtClean="0"/>
              <a:t>How is NWIC now sharing results of research?</a:t>
            </a:r>
          </a:p>
          <a:p>
            <a:r>
              <a:rPr lang="en-US" dirty="0" smtClean="0"/>
              <a:t>What can be done in the future to disseminate better? </a:t>
            </a:r>
          </a:p>
          <a:p>
            <a:r>
              <a:rPr lang="en-US" dirty="0" smtClean="0"/>
              <a:t>Getting published</a:t>
            </a:r>
          </a:p>
          <a:p>
            <a:r>
              <a:rPr lang="en-US" dirty="0" smtClean="0"/>
              <a:t>Finding your voice </a:t>
            </a:r>
          </a:p>
          <a:p>
            <a:r>
              <a:rPr lang="en-US" dirty="0" smtClean="0"/>
              <a:t>Lunch and next step planning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we’re here – strategic plan</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a:buNone/>
            </a:pPr>
            <a:r>
              <a:rPr lang="en-US" b="1" dirty="0" smtClean="0"/>
              <a:t>CORE THEME ONE: ENGAGE INDIGENOUS KNOWLEDGE</a:t>
            </a:r>
          </a:p>
          <a:p>
            <a:pPr>
              <a:buNone/>
            </a:pPr>
            <a:r>
              <a:rPr lang="en-US" dirty="0" smtClean="0"/>
              <a:t> </a:t>
            </a:r>
          </a:p>
          <a:p>
            <a:pPr>
              <a:buNone/>
            </a:pPr>
            <a:r>
              <a:rPr lang="en-US" b="1" dirty="0" smtClean="0"/>
              <a:t>GOAL 3: NWIC actively engages faculty and students in research and scholarship in support of the college’s mission and programs</a:t>
            </a:r>
          </a:p>
          <a:p>
            <a:pPr lvl="1"/>
            <a:r>
              <a:rPr lang="en-US" dirty="0" smtClean="0"/>
              <a:t>Objective 1: Increase the indigenous body of knowledge through a supportive environment for scholarship and research. </a:t>
            </a:r>
          </a:p>
          <a:p>
            <a:pPr lvl="1"/>
            <a:r>
              <a:rPr lang="en-US" dirty="0" smtClean="0"/>
              <a:t>Objective 2: Increase capacity for research and scholarship, particularly among students and Native scholars</a:t>
            </a:r>
          </a:p>
          <a:p>
            <a:pPr lvl="1"/>
            <a:r>
              <a:rPr lang="en-US" dirty="0" smtClean="0"/>
              <a:t>Objective 3: Publish and disseminate research</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400" dirty="0" smtClean="0">
                <a:latin typeface="Consolas"/>
                <a:ea typeface="Calibri"/>
                <a:cs typeface="Times New Roman"/>
              </a:rPr>
              <a:t>Academic Freedom &amp; Responsibility</a:t>
            </a:r>
            <a:br>
              <a:rPr lang="en-US" sz="2400" dirty="0" smtClean="0">
                <a:latin typeface="Consolas"/>
                <a:ea typeface="Calibri"/>
                <a:cs typeface="Times New Roman"/>
              </a:rPr>
            </a:br>
            <a:endParaRPr lang="en-US" sz="2400" dirty="0"/>
          </a:p>
        </p:txBody>
      </p:sp>
      <p:sp>
        <p:nvSpPr>
          <p:cNvPr id="3" name="Content Placeholder 2"/>
          <p:cNvSpPr>
            <a:spLocks noGrp="1"/>
          </p:cNvSpPr>
          <p:nvPr>
            <p:ph idx="1"/>
          </p:nvPr>
        </p:nvSpPr>
        <p:spPr>
          <a:xfrm>
            <a:off x="457200" y="1066800"/>
            <a:ext cx="8229600" cy="5059363"/>
          </a:xfrm>
        </p:spPr>
        <p:txBody>
          <a:bodyPr>
            <a:normAutofit fontScale="32500" lnSpcReduction="20000"/>
          </a:bodyPr>
          <a:lstStyle/>
          <a:p>
            <a:pPr marL="0" marR="0">
              <a:spcBef>
                <a:spcPts val="0"/>
              </a:spcBef>
              <a:spcAft>
                <a:spcPts val="0"/>
              </a:spcAft>
              <a:buNone/>
            </a:pPr>
            <a:r>
              <a:rPr lang="en-US" dirty="0" smtClean="0">
                <a:latin typeface="Consolas"/>
                <a:ea typeface="Calibri"/>
                <a:cs typeface="Times New Roman"/>
              </a:rPr>
              <a:t> </a:t>
            </a:r>
          </a:p>
          <a:p>
            <a:pPr marL="0" marR="0">
              <a:spcBef>
                <a:spcPts val="0"/>
              </a:spcBef>
              <a:spcAft>
                <a:spcPts val="0"/>
              </a:spcAft>
              <a:buNone/>
            </a:pPr>
            <a:r>
              <a:rPr lang="en-US" dirty="0" smtClean="0">
                <a:latin typeface="Consolas"/>
                <a:ea typeface="Calibri"/>
                <a:cs typeface="Times New Roman"/>
              </a:rPr>
              <a:t> </a:t>
            </a:r>
          </a:p>
          <a:p>
            <a:pPr marL="0" marR="0">
              <a:spcBef>
                <a:spcPts val="0"/>
              </a:spcBef>
              <a:spcAft>
                <a:spcPts val="0"/>
              </a:spcAft>
              <a:buNone/>
            </a:pPr>
            <a:r>
              <a:rPr lang="en-US" sz="4800" dirty="0" smtClean="0">
                <a:latin typeface="Consolas"/>
                <a:ea typeface="Calibri"/>
                <a:cs typeface="Times New Roman"/>
              </a:rPr>
              <a:t>In order to promote the condition whereby both the students and the instructor may have the freedom to search for the truth and its free expression, Northwest Indian College adopts the following principles expressed by the American Association of University Professors:</a:t>
            </a:r>
          </a:p>
          <a:p>
            <a:pPr marL="0" marR="0">
              <a:spcBef>
                <a:spcPts val="0"/>
              </a:spcBef>
              <a:spcAft>
                <a:spcPts val="0"/>
              </a:spcAft>
              <a:buNone/>
            </a:pPr>
            <a:r>
              <a:rPr lang="en-US" sz="4800" dirty="0" smtClean="0">
                <a:latin typeface="Consolas"/>
                <a:ea typeface="Calibri"/>
                <a:cs typeface="Times New Roman"/>
              </a:rPr>
              <a:t> </a:t>
            </a:r>
          </a:p>
          <a:p>
            <a:pPr marL="0" marR="0">
              <a:spcBef>
                <a:spcPts val="0"/>
              </a:spcBef>
              <a:spcAft>
                <a:spcPts val="0"/>
              </a:spcAft>
              <a:buNone/>
            </a:pPr>
            <a:r>
              <a:rPr lang="en-US" sz="4800" dirty="0" smtClean="0">
                <a:latin typeface="Consolas"/>
                <a:ea typeface="Calibri"/>
                <a:cs typeface="Times New Roman"/>
              </a:rPr>
              <a:t>1.      The College instructor is entitled to freedom in the classroom in discussing his/her subject matter, but he/she should be careful not to introduce into his/her teaching controversial subject matter, which has no relation to his/her subject.</a:t>
            </a:r>
          </a:p>
          <a:p>
            <a:pPr marL="0" marR="0">
              <a:spcBef>
                <a:spcPts val="0"/>
              </a:spcBef>
              <a:spcAft>
                <a:spcPts val="0"/>
              </a:spcAft>
              <a:buNone/>
            </a:pPr>
            <a:r>
              <a:rPr lang="en-US" sz="4800" dirty="0" smtClean="0">
                <a:latin typeface="Consolas"/>
                <a:ea typeface="Calibri"/>
                <a:cs typeface="Times New Roman"/>
              </a:rPr>
              <a:t> </a:t>
            </a:r>
          </a:p>
          <a:p>
            <a:pPr marL="0" marR="0">
              <a:spcBef>
                <a:spcPts val="0"/>
              </a:spcBef>
              <a:spcAft>
                <a:spcPts val="0"/>
              </a:spcAft>
              <a:buNone/>
            </a:pPr>
            <a:r>
              <a:rPr lang="en-US" sz="4800" dirty="0" smtClean="0">
                <a:latin typeface="Consolas"/>
                <a:ea typeface="Calibri"/>
                <a:cs typeface="Times New Roman"/>
              </a:rPr>
              <a:t>2.      The College instructor is a citizen, a member of a learned profession, and an officer of an educational institution.  When an employee of the College speaks or writes as a citizen, he/she should be free from institutional censorship or discipline, but his/her special position in the College community imposes special obligations.  As a person of learning and an educational officer, he/she should remember that the public may judge their profession and their institution by their utterances.  Hence, he/she should show respect for the opinions of others, and should indicate that he/she is not an institutional spokesperson.</a:t>
            </a:r>
          </a:p>
          <a:p>
            <a:pPr marL="0" marR="0">
              <a:spcBef>
                <a:spcPts val="0"/>
              </a:spcBef>
              <a:spcAft>
                <a:spcPts val="0"/>
              </a:spcAft>
              <a:buNone/>
            </a:pPr>
            <a:r>
              <a:rPr lang="en-US" sz="4800" dirty="0" smtClean="0">
                <a:latin typeface="Consolas"/>
                <a:ea typeface="Calibri"/>
                <a:cs typeface="Times New Roman"/>
              </a:rPr>
              <a:t> </a:t>
            </a:r>
          </a:p>
          <a:p>
            <a:pPr marL="0" marR="0">
              <a:spcBef>
                <a:spcPts val="0"/>
              </a:spcBef>
              <a:spcAft>
                <a:spcPts val="0"/>
              </a:spcAft>
              <a:buNone/>
            </a:pPr>
            <a:endParaRPr lang="en-US" sz="4800" dirty="0" smtClean="0">
              <a:latin typeface="Consolas"/>
              <a:ea typeface="Calibri"/>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2400" dirty="0" smtClean="0">
                <a:latin typeface="Consolas"/>
                <a:ea typeface="Calibri"/>
                <a:cs typeface="Times New Roman"/>
              </a:rPr>
              <a:t>Academic Freedom &amp; Responsibility -2</a:t>
            </a:r>
            <a:br>
              <a:rPr lang="en-US" sz="2400" dirty="0" smtClean="0">
                <a:latin typeface="Consolas"/>
                <a:ea typeface="Calibri"/>
                <a:cs typeface="Times New Roman"/>
              </a:rPr>
            </a:br>
            <a:endParaRPr lang="en-US" sz="2400" dirty="0"/>
          </a:p>
        </p:txBody>
      </p:sp>
      <p:sp>
        <p:nvSpPr>
          <p:cNvPr id="3" name="Content Placeholder 2"/>
          <p:cNvSpPr>
            <a:spLocks noGrp="1"/>
          </p:cNvSpPr>
          <p:nvPr>
            <p:ph idx="1"/>
          </p:nvPr>
        </p:nvSpPr>
        <p:spPr>
          <a:xfrm>
            <a:off x="457200" y="1066800"/>
            <a:ext cx="8229600" cy="5059363"/>
          </a:xfrm>
        </p:spPr>
        <p:txBody>
          <a:bodyPr>
            <a:normAutofit fontScale="32500" lnSpcReduction="20000"/>
          </a:bodyPr>
          <a:lstStyle/>
          <a:p>
            <a:pPr marL="0" marR="0">
              <a:spcBef>
                <a:spcPts val="0"/>
              </a:spcBef>
              <a:spcAft>
                <a:spcPts val="0"/>
              </a:spcAft>
              <a:buNone/>
            </a:pPr>
            <a:r>
              <a:rPr lang="en-US" sz="4800" dirty="0" smtClean="0">
                <a:latin typeface="Consolas"/>
                <a:ea typeface="Calibri"/>
                <a:cs typeface="Times New Roman"/>
              </a:rPr>
              <a:t> </a:t>
            </a:r>
          </a:p>
          <a:p>
            <a:pPr marL="400050" lvl="1">
              <a:spcBef>
                <a:spcPts val="0"/>
              </a:spcBef>
              <a:buNone/>
            </a:pPr>
            <a:r>
              <a:rPr lang="en-US" sz="4800" dirty="0" smtClean="0">
                <a:latin typeface="Consolas"/>
                <a:ea typeface="Calibri"/>
                <a:cs typeface="Times New Roman"/>
              </a:rPr>
              <a:t>In addition, Northwest Indian College adopts a policy of respectful practice and responsibility regarding cultural information, which requires all instructors and students to refrain from:</a:t>
            </a:r>
          </a:p>
          <a:p>
            <a:pPr marL="400050" lvl="1">
              <a:spcBef>
                <a:spcPts val="0"/>
              </a:spcBef>
              <a:buNone/>
            </a:pPr>
            <a:endParaRPr lang="en-US" sz="4800" dirty="0" smtClean="0">
              <a:latin typeface="Consolas"/>
              <a:ea typeface="Calibri"/>
              <a:cs typeface="Times New Roman"/>
            </a:endParaRPr>
          </a:p>
          <a:p>
            <a:pPr marL="400050" lvl="1">
              <a:spcBef>
                <a:spcPts val="0"/>
              </a:spcBef>
              <a:buNone/>
            </a:pPr>
            <a:endParaRPr lang="en-US" sz="4800" dirty="0" smtClean="0">
              <a:latin typeface="Consolas"/>
              <a:ea typeface="Calibri"/>
              <a:cs typeface="Times New Roman"/>
            </a:endParaRPr>
          </a:p>
          <a:p>
            <a:pPr marL="400050" lvl="1">
              <a:spcBef>
                <a:spcPts val="0"/>
              </a:spcBef>
              <a:buNone/>
            </a:pPr>
            <a:endParaRPr lang="en-US" sz="4800" dirty="0" smtClean="0">
              <a:latin typeface="Consolas"/>
              <a:ea typeface="Calibri"/>
              <a:cs typeface="Times New Roman"/>
            </a:endParaRPr>
          </a:p>
          <a:p>
            <a:pPr marL="400050" lvl="1">
              <a:spcBef>
                <a:spcPts val="0"/>
              </a:spcBef>
              <a:buNone/>
            </a:pPr>
            <a:r>
              <a:rPr lang="en-US" sz="4800" dirty="0" smtClean="0">
                <a:latin typeface="Consolas"/>
                <a:ea typeface="Calibri"/>
                <a:cs typeface="Times New Roman"/>
              </a:rPr>
              <a:t>1.      Inappropriate use of culturally sensitive information, especially spiritual information;</a:t>
            </a:r>
          </a:p>
          <a:p>
            <a:pPr marL="400050" lvl="1">
              <a:spcBef>
                <a:spcPts val="0"/>
              </a:spcBef>
              <a:buNone/>
            </a:pPr>
            <a:r>
              <a:rPr lang="en-US" sz="4800" dirty="0" smtClean="0">
                <a:latin typeface="Consolas"/>
                <a:ea typeface="Calibri"/>
                <a:cs typeface="Times New Roman"/>
              </a:rPr>
              <a:t> </a:t>
            </a:r>
          </a:p>
          <a:p>
            <a:pPr marL="400050" lvl="1">
              <a:spcBef>
                <a:spcPts val="0"/>
              </a:spcBef>
              <a:buNone/>
            </a:pPr>
            <a:r>
              <a:rPr lang="en-US" sz="4800" dirty="0" smtClean="0">
                <a:latin typeface="Consolas"/>
                <a:ea typeface="Calibri"/>
                <a:cs typeface="Times New Roman"/>
              </a:rPr>
              <a:t>2.      Unauthorized commercial or other exploitive use of tribal/cultural information;</a:t>
            </a:r>
          </a:p>
          <a:p>
            <a:pPr marL="400050" lvl="1">
              <a:spcBef>
                <a:spcPts val="0"/>
              </a:spcBef>
              <a:buNone/>
            </a:pPr>
            <a:r>
              <a:rPr lang="en-US" sz="4800" dirty="0" smtClean="0">
                <a:latin typeface="Consolas"/>
                <a:ea typeface="Calibri"/>
                <a:cs typeface="Times New Roman"/>
              </a:rPr>
              <a:t> </a:t>
            </a:r>
          </a:p>
          <a:p>
            <a:pPr marL="400050" lvl="1">
              <a:spcBef>
                <a:spcPts val="0"/>
              </a:spcBef>
              <a:buNone/>
            </a:pPr>
            <a:r>
              <a:rPr lang="en-US" sz="4800" dirty="0" smtClean="0">
                <a:latin typeface="Consolas"/>
                <a:ea typeface="Calibri"/>
                <a:cs typeface="Times New Roman"/>
              </a:rPr>
              <a:t>3.      Unauthorized infringement of individual, family, or group ownership rights for songs, stories, or other information; and</a:t>
            </a:r>
          </a:p>
          <a:p>
            <a:pPr marL="400050" lvl="1">
              <a:spcBef>
                <a:spcPts val="0"/>
              </a:spcBef>
              <a:buNone/>
            </a:pPr>
            <a:r>
              <a:rPr lang="en-US" sz="4800" dirty="0" smtClean="0">
                <a:latin typeface="Consolas"/>
                <a:ea typeface="Calibri"/>
                <a:cs typeface="Times New Roman"/>
              </a:rPr>
              <a:t> </a:t>
            </a:r>
          </a:p>
          <a:p>
            <a:pPr marL="400050" lvl="1">
              <a:spcBef>
                <a:spcPts val="0"/>
              </a:spcBef>
              <a:buNone/>
            </a:pPr>
            <a:r>
              <a:rPr lang="en-US" sz="4800" dirty="0" smtClean="0">
                <a:latin typeface="Consolas"/>
                <a:ea typeface="Calibri"/>
                <a:cs typeface="Times New Roman"/>
              </a:rPr>
              <a:t>4.      Potential conflicts or harm resulting from cultural research, specifically coming from inappropriate interpretation of cultural information, inappropriate intrusions into community life, and breaches of confidentiality and friendship (adapted from Tribal College Journal, Fall 1996, p. 19). </a:t>
            </a:r>
          </a:p>
          <a:p>
            <a:pPr>
              <a:buNone/>
            </a:pPr>
            <a:endParaRPr lang="en-US" dirty="0" smtClean="0"/>
          </a:p>
          <a:p>
            <a:pPr>
              <a:buNone/>
            </a:pPr>
            <a:r>
              <a:rPr lang="en-US" sz="3700" dirty="0" smtClean="0"/>
              <a:t>Source: </a:t>
            </a:r>
            <a:r>
              <a:rPr lang="en-US" sz="3700" dirty="0" smtClean="0">
                <a:ea typeface="Calibri"/>
                <a:cs typeface="Times New Roman"/>
              </a:rPr>
              <a:t>NWIC Faculty Handbook (p. 23) and has been included in the NWIC Self-Study for 2010 (pp. 140-141)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sz="6000" dirty="0" smtClean="0"/>
              <a:t>What is research?</a:t>
            </a:r>
            <a:r>
              <a:rPr lang="en-US" dirty="0" smtClean="0"/>
              <a:t> </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457200" y="609600"/>
            <a:ext cx="8229600" cy="8001000"/>
          </a:xfrm>
        </p:spPr>
        <p:txBody>
          <a:bodyPr>
            <a:noAutofit/>
          </a:bodyPr>
          <a:lstStyle/>
          <a:p>
            <a:pPr>
              <a:buNone/>
            </a:pPr>
            <a:r>
              <a:rPr lang="en-US" sz="1800" dirty="0" smtClean="0"/>
              <a:t>Scientific research</a:t>
            </a:r>
          </a:p>
          <a:p>
            <a:pPr lvl="0"/>
            <a:r>
              <a:rPr lang="en-US" sz="1400" dirty="0" smtClean="0"/>
              <a:t>Water pollution</a:t>
            </a:r>
          </a:p>
          <a:p>
            <a:pPr lvl="0"/>
            <a:r>
              <a:rPr lang="en-US" sz="1400" dirty="0" smtClean="0"/>
              <a:t>Fish populations</a:t>
            </a:r>
          </a:p>
          <a:p>
            <a:pPr lvl="0"/>
            <a:r>
              <a:rPr lang="en-US" sz="1400" dirty="0" smtClean="0"/>
              <a:t>Health, such as diabetes </a:t>
            </a:r>
          </a:p>
          <a:p>
            <a:pPr>
              <a:buNone/>
            </a:pPr>
            <a:r>
              <a:rPr lang="en-US" sz="1800" dirty="0" smtClean="0"/>
              <a:t> </a:t>
            </a:r>
          </a:p>
          <a:p>
            <a:pPr>
              <a:buNone/>
            </a:pPr>
            <a:r>
              <a:rPr lang="en-US" sz="1800" dirty="0" smtClean="0"/>
              <a:t>Cultural research</a:t>
            </a:r>
          </a:p>
          <a:p>
            <a:pPr lvl="0"/>
            <a:r>
              <a:rPr lang="en-US" sz="1400" dirty="0" smtClean="0"/>
              <a:t>Oral stories</a:t>
            </a:r>
          </a:p>
          <a:p>
            <a:pPr lvl="0"/>
            <a:r>
              <a:rPr lang="en-US" sz="1400" dirty="0" smtClean="0"/>
              <a:t>Traditional food gathering and preparation</a:t>
            </a:r>
          </a:p>
          <a:p>
            <a:pPr>
              <a:buNone/>
            </a:pPr>
            <a:r>
              <a:rPr lang="en-US" sz="1400" dirty="0" smtClean="0"/>
              <a:t> </a:t>
            </a:r>
          </a:p>
          <a:p>
            <a:pPr>
              <a:buNone/>
            </a:pPr>
            <a:r>
              <a:rPr lang="en-US" sz="1800" dirty="0" smtClean="0"/>
              <a:t>Academic research on teaching and learning – what works? </a:t>
            </a:r>
          </a:p>
          <a:p>
            <a:pPr lvl="0"/>
            <a:r>
              <a:rPr lang="en-US" sz="1400" dirty="0" smtClean="0"/>
              <a:t>Action research </a:t>
            </a:r>
          </a:p>
          <a:p>
            <a:pPr lvl="0"/>
            <a:r>
              <a:rPr lang="en-US" sz="1400" dirty="0" smtClean="0"/>
              <a:t>Teaching math</a:t>
            </a:r>
          </a:p>
          <a:p>
            <a:pPr>
              <a:buNone/>
            </a:pPr>
            <a:r>
              <a:rPr lang="en-US" sz="1400" dirty="0" smtClean="0"/>
              <a:t> </a:t>
            </a:r>
          </a:p>
          <a:p>
            <a:pPr>
              <a:buNone/>
            </a:pPr>
            <a:r>
              <a:rPr lang="en-US" sz="1800" dirty="0" smtClean="0"/>
              <a:t>Institutional research – yours are listed on your website: </a:t>
            </a:r>
          </a:p>
          <a:p>
            <a:pPr lvl="0"/>
            <a:r>
              <a:rPr lang="en-US" sz="1400" dirty="0" smtClean="0"/>
              <a:t>Indicators of student learning outcomes, direct and indirect</a:t>
            </a:r>
          </a:p>
          <a:p>
            <a:pPr lvl="0"/>
            <a:r>
              <a:rPr lang="en-US" sz="1400" dirty="0" smtClean="0"/>
              <a:t>Achieving the dream – nationwide initiative about improving student success by collecting and evaluating data. </a:t>
            </a:r>
          </a:p>
          <a:p>
            <a:pPr lvl="0"/>
            <a:r>
              <a:rPr lang="en-US" sz="1400" dirty="0" smtClean="0"/>
              <a:t>AIMS</a:t>
            </a:r>
          </a:p>
          <a:p>
            <a:pPr lvl="0"/>
            <a:r>
              <a:rPr lang="en-US" sz="1400" dirty="0" smtClean="0"/>
              <a:t>IPEDS</a:t>
            </a:r>
          </a:p>
          <a:p>
            <a:pPr lvl="0"/>
            <a:r>
              <a:rPr lang="en-US" sz="1400" dirty="0" smtClean="0"/>
              <a:t>enrollment</a:t>
            </a:r>
          </a:p>
          <a:p>
            <a:pPr lvl="0"/>
            <a:r>
              <a:rPr lang="en-US" sz="1400" dirty="0" smtClean="0"/>
              <a:t>Tracking alumni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1"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1"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1"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0-#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1"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1"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0-#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1" fill="hold" grpId="0" nodeType="click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 calcmode="lin" valueType="num">
                                      <p:cBhvr additive="base">
                                        <p:cTn id="10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7" end="17"/>
                                            </p:txEl>
                                          </p:spTgt>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1" fill="hold" grpId="0" nodeType="clickEffect">
                                  <p:stCondLst>
                                    <p:cond delay="0"/>
                                  </p:stCondLst>
                                  <p:childTnLst>
                                    <p:set>
                                      <p:cBhvr>
                                        <p:cTn id="114" dur="1" fill="hold">
                                          <p:stCondLst>
                                            <p:cond delay="0"/>
                                          </p:stCondLst>
                                        </p:cTn>
                                        <p:tgtEl>
                                          <p:spTgt spid="3">
                                            <p:txEl>
                                              <p:pRg st="18" end="18"/>
                                            </p:txEl>
                                          </p:spTgt>
                                        </p:tgtEl>
                                        <p:attrNameLst>
                                          <p:attrName>style.visibility</p:attrName>
                                        </p:attrNameLst>
                                      </p:cBhvr>
                                      <p:to>
                                        <p:strVal val="visible"/>
                                      </p:to>
                                    </p:set>
                                    <p:anim calcmode="lin" valueType="num">
                                      <p:cBhvr additive="base">
                                        <p:cTn id="11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8" end="18"/>
                                            </p:txEl>
                                          </p:spTgt>
                                        </p:tgtEl>
                                        <p:attrNameLst>
                                          <p:attrName>ppt_y</p:attrName>
                                        </p:attrNameLst>
                                      </p:cBhvr>
                                      <p:tavLst>
                                        <p:tav tm="0">
                                          <p:val>
                                            <p:strVal val="0-#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1" fill="hold" grpId="0" nodeType="clickEffect">
                                  <p:stCondLst>
                                    <p:cond delay="0"/>
                                  </p:stCondLst>
                                  <p:childTnLst>
                                    <p:set>
                                      <p:cBhvr>
                                        <p:cTn id="120" dur="1" fill="hold">
                                          <p:stCondLst>
                                            <p:cond delay="0"/>
                                          </p:stCondLst>
                                        </p:cTn>
                                        <p:tgtEl>
                                          <p:spTgt spid="3">
                                            <p:txEl>
                                              <p:pRg st="19" end="19"/>
                                            </p:txEl>
                                          </p:spTgt>
                                        </p:tgtEl>
                                        <p:attrNameLst>
                                          <p:attrName>style.visibility</p:attrName>
                                        </p:attrNameLst>
                                      </p:cBhvr>
                                      <p:to>
                                        <p:strVal val="visible"/>
                                      </p:to>
                                    </p:set>
                                    <p:anim calcmode="lin" valueType="num">
                                      <p:cBhvr additive="base">
                                        <p:cTn id="121"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9" end="1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institutional research from website-more.gif"/>
          <p:cNvPicPr>
            <a:picLocks noGrp="1" noChangeAspect="1"/>
          </p:cNvPicPr>
          <p:nvPr>
            <p:ph type="pic" idx="1"/>
          </p:nvPr>
        </p:nvPicPr>
        <p:blipFill>
          <a:blip r:embed="rId3" cstate="print"/>
          <a:srcRect l="25062" t="18919" r="14167"/>
          <a:stretch>
            <a:fillRect/>
          </a:stretch>
        </p:blipFill>
        <p:spPr>
          <a:xfrm>
            <a:off x="990600" y="381000"/>
            <a:ext cx="7223970" cy="5180565"/>
          </a:xfrm>
        </p:spPr>
      </p:pic>
      <p:sp>
        <p:nvSpPr>
          <p:cNvPr id="4" name="Text Placeholder 3"/>
          <p:cNvSpPr>
            <a:spLocks noGrp="1"/>
          </p:cNvSpPr>
          <p:nvPr>
            <p:ph type="body" sz="half" idx="2"/>
          </p:nvPr>
        </p:nvSpPr>
        <p:spPr>
          <a:xfrm>
            <a:off x="1792288" y="5791200"/>
            <a:ext cx="5486400" cy="381000"/>
          </a:xfrm>
        </p:spPr>
        <p:txBody>
          <a:bodyPr/>
          <a:lstStyle/>
          <a:p>
            <a:r>
              <a:rPr lang="en-US" dirty="0" smtClean="0">
                <a:hlinkClick r:id="rId4"/>
              </a:rPr>
              <a:t>www.nwic.edu/institutional</a:t>
            </a:r>
            <a:r>
              <a:rPr lang="en-US" dirty="0" smtClean="0"/>
              <a:t>research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90600"/>
            <a:ext cx="7772400" cy="4778375"/>
          </a:xfrm>
        </p:spPr>
        <p:txBody>
          <a:bodyPr/>
          <a:lstStyle/>
          <a:p>
            <a:r>
              <a:rPr lang="en-US" cap="none" dirty="0" smtClean="0"/>
              <a:t/>
            </a:r>
            <a:br>
              <a:rPr lang="en-US" cap="none" dirty="0" smtClean="0"/>
            </a:br>
            <a:r>
              <a:rPr lang="en-US" cap="none" dirty="0" smtClean="0"/>
              <a:t/>
            </a:r>
            <a:br>
              <a:rPr lang="en-US" cap="none" dirty="0" smtClean="0"/>
            </a:br>
            <a:r>
              <a:rPr lang="en-US" cap="none" dirty="0" smtClean="0"/>
              <a:t>Why is dissemination important? </a:t>
            </a:r>
            <a:endParaRPr lang="en-US" cap="none" dirty="0"/>
          </a:p>
        </p:txBody>
      </p:sp>
      <p:sp>
        <p:nvSpPr>
          <p:cNvPr id="3" name="Text Placeholder 2"/>
          <p:cNvSpPr>
            <a:spLocks noGrp="1"/>
          </p:cNvSpPr>
          <p:nvPr>
            <p:ph type="body" idx="1"/>
          </p:nvPr>
        </p:nvSpPr>
        <p:spPr>
          <a:xfrm flipV="1">
            <a:off x="722313" y="2860994"/>
            <a:ext cx="7772400" cy="45719"/>
          </a:xfrm>
        </p:spPr>
        <p:txBody>
          <a:bodyPr>
            <a:normAutofit fontScale="25000" lnSpcReduction="20000"/>
          </a:bodyPr>
          <a:lstStyle/>
          <a:p>
            <a:r>
              <a:rPr lang="en-US" dirty="0" smtClean="0"/>
              <a:t>Why</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361</Words>
  <Application>Microsoft Office PowerPoint</Application>
  <PresentationFormat>On-screen Show (4:3)</PresentationFormat>
  <Paragraphs>114</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Getting the Word Out</vt:lpstr>
      <vt:lpstr>Plan for the morning</vt:lpstr>
      <vt:lpstr>Why we’re here – strategic plan</vt:lpstr>
      <vt:lpstr>Academic Freedom &amp; Responsibility </vt:lpstr>
      <vt:lpstr>Academic Freedom &amp; Responsibility -2 </vt:lpstr>
      <vt:lpstr>What is research? </vt:lpstr>
      <vt:lpstr> </vt:lpstr>
      <vt:lpstr>Slide 8</vt:lpstr>
      <vt:lpstr>  Why is dissemination important? </vt:lpstr>
      <vt:lpstr>Why is dissemination important? </vt:lpstr>
      <vt:lpstr>How are you now sharing the results of your research with a wider audience? </vt:lpstr>
      <vt:lpstr>NWIC dissemination in the past </vt:lpstr>
      <vt:lpstr>Slide 13</vt:lpstr>
      <vt:lpstr>         Could the audience be bigger?   What can you do in the future to disseminate? </vt:lpstr>
      <vt:lpstr>Future dissemination options  </vt:lpstr>
      <vt:lpstr>Getting Published</vt:lpstr>
      <vt:lpstr>Next Steps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Marjane</dc:creator>
  <cp:lastModifiedBy>Ted Williams</cp:lastModifiedBy>
  <cp:revision>54</cp:revision>
  <dcterms:created xsi:type="dcterms:W3CDTF">2012-12-21T22:46:33Z</dcterms:created>
  <dcterms:modified xsi:type="dcterms:W3CDTF">2013-01-09T06:59:39Z</dcterms:modified>
</cp:coreProperties>
</file>