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8"/>
  </p:notesMasterIdLst>
  <p:handoutMasterIdLst>
    <p:handoutMasterId r:id="rId49"/>
  </p:handoutMasterIdLst>
  <p:sldIdLst>
    <p:sldId id="297" r:id="rId2"/>
    <p:sldId id="304" r:id="rId3"/>
    <p:sldId id="314" r:id="rId4"/>
    <p:sldId id="316" r:id="rId5"/>
    <p:sldId id="315" r:id="rId6"/>
    <p:sldId id="306" r:id="rId7"/>
    <p:sldId id="343" r:id="rId8"/>
    <p:sldId id="332" r:id="rId9"/>
    <p:sldId id="318" r:id="rId10"/>
    <p:sldId id="317" r:id="rId11"/>
    <p:sldId id="313" r:id="rId12"/>
    <p:sldId id="327" r:id="rId13"/>
    <p:sldId id="333" r:id="rId14"/>
    <p:sldId id="319" r:id="rId15"/>
    <p:sldId id="320" r:id="rId16"/>
    <p:sldId id="334" r:id="rId17"/>
    <p:sldId id="322" r:id="rId18"/>
    <p:sldId id="323" r:id="rId19"/>
    <p:sldId id="301" r:id="rId20"/>
    <p:sldId id="335" r:id="rId21"/>
    <p:sldId id="266" r:id="rId22"/>
    <p:sldId id="268" r:id="rId23"/>
    <p:sldId id="282" r:id="rId24"/>
    <p:sldId id="285" r:id="rId25"/>
    <p:sldId id="324" r:id="rId26"/>
    <p:sldId id="338" r:id="rId27"/>
    <p:sldId id="339" r:id="rId28"/>
    <p:sldId id="298" r:id="rId29"/>
    <p:sldId id="307" r:id="rId30"/>
    <p:sldId id="300" r:id="rId31"/>
    <p:sldId id="326" r:id="rId32"/>
    <p:sldId id="336" r:id="rId33"/>
    <p:sldId id="347" r:id="rId34"/>
    <p:sldId id="344" r:id="rId35"/>
    <p:sldId id="349" r:id="rId36"/>
    <p:sldId id="337" r:id="rId37"/>
    <p:sldId id="346" r:id="rId38"/>
    <p:sldId id="340" r:id="rId39"/>
    <p:sldId id="348" r:id="rId40"/>
    <p:sldId id="341" r:id="rId41"/>
    <p:sldId id="287" r:id="rId42"/>
    <p:sldId id="342" r:id="rId43"/>
    <p:sldId id="329" r:id="rId44"/>
    <p:sldId id="330" r:id="rId45"/>
    <p:sldId id="294" r:id="rId46"/>
    <p:sldId id="331" r:id="rId4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F0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5" autoAdjust="0"/>
    <p:restoredTop sz="86050" autoAdjust="0"/>
  </p:normalViewPr>
  <p:slideViewPr>
    <p:cSldViewPr>
      <p:cViewPr>
        <p:scale>
          <a:sx n="80" d="100"/>
          <a:sy n="80" d="100"/>
        </p:scale>
        <p:origin x="-2076"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5" d="100"/>
          <a:sy n="65" d="100"/>
        </p:scale>
        <p:origin x="-2832" y="-10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659F0F39-99B4-42E8-AE7C-341CCF90E2BA}" type="datetimeFigureOut">
              <a:rPr lang="en-US" smtClean="0"/>
              <a:pPr/>
              <a:t>10/11/2011</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8B44C32-92D7-459E-B1A0-67E898F9BA4F}"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NWIC Landscape of Teaching and Learning</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187B8F2-8079-48D6-95D1-A53E9AD59F51}" type="datetimeFigureOut">
              <a:rPr lang="en-US" smtClean="0"/>
              <a:pPr/>
              <a:t>10/11/2011</a:t>
            </a:fld>
            <a:endParaRPr lang="en-US" dirty="0"/>
          </a:p>
        </p:txBody>
      </p:sp>
      <p:sp>
        <p:nvSpPr>
          <p:cNvPr id="4" name="Slide Image Placeholder 3"/>
          <p:cNvSpPr>
            <a:spLocks noGrp="1" noRot="1" noChangeAspect="1"/>
          </p:cNvSpPr>
          <p:nvPr>
            <p:ph type="sldImg" idx="2"/>
          </p:nvPr>
        </p:nvSpPr>
        <p:spPr>
          <a:xfrm>
            <a:off x="228600" y="609600"/>
            <a:ext cx="2857500" cy="2143125"/>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3657600" y="609600"/>
            <a:ext cx="3124200" cy="2057400"/>
          </a:xfrm>
          <a:prstGeom prst="rect">
            <a:avLst/>
          </a:prstGeom>
        </p:spPr>
        <p:txBody>
          <a:bodyPr vert="horz" lIns="96661" tIns="48331" rIns="96661" bIns="4833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71A7F9C-8FAA-4036-941C-6B0668C8401D}" type="slidenum">
              <a:rPr lang="en-US" smtClean="0"/>
              <a:pPr/>
              <a:t>‹#›</a:t>
            </a:fld>
            <a:endParaRPr lang="en-US" dirty="0"/>
          </a:p>
        </p:txBody>
      </p:sp>
      <p:sp>
        <p:nvSpPr>
          <p:cNvPr id="8" name="Slide Image Placeholder 3"/>
          <p:cNvSpPr txBox="1">
            <a:spLocks noRot="1" noChangeAspect="1"/>
          </p:cNvSpPr>
          <p:nvPr/>
        </p:nvSpPr>
        <p:spPr>
          <a:xfrm>
            <a:off x="381000" y="3200400"/>
            <a:ext cx="2857500" cy="2143125"/>
          </a:xfrm>
          <a:prstGeom prst="rect">
            <a:avLst/>
          </a:prstGeom>
          <a:noFill/>
          <a:ln w="12700">
            <a:solidFill>
              <a:prstClr val="black"/>
            </a:solidFill>
          </a:ln>
        </p:spPr>
        <p:txBody>
          <a:bodyPr vert="horz" lIns="96661" tIns="48331" rIns="96661" bIns="4833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Slide Image Placeholder 3"/>
          <p:cNvSpPr txBox="1">
            <a:spLocks noRot="1" noChangeAspect="1"/>
          </p:cNvSpPr>
          <p:nvPr/>
        </p:nvSpPr>
        <p:spPr>
          <a:xfrm>
            <a:off x="457200" y="6019800"/>
            <a:ext cx="2857500" cy="2143125"/>
          </a:xfrm>
          <a:prstGeom prst="rect">
            <a:avLst/>
          </a:prstGeom>
          <a:noFill/>
          <a:ln w="12700">
            <a:solidFill>
              <a:prstClr val="black"/>
            </a:solidFill>
          </a:ln>
        </p:spPr>
        <p:txBody>
          <a:bodyPr vert="horz" lIns="96661" tIns="48331" rIns="96661" bIns="4833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Notes Placeholder 4"/>
          <p:cNvSpPr txBox="1">
            <a:spLocks/>
          </p:cNvSpPr>
          <p:nvPr/>
        </p:nvSpPr>
        <p:spPr>
          <a:xfrm>
            <a:off x="3657600" y="3276600"/>
            <a:ext cx="3124200" cy="2057400"/>
          </a:xfrm>
          <a:prstGeom prst="rect">
            <a:avLst/>
          </a:prstGeom>
        </p:spPr>
        <p:txBody>
          <a:bodyPr vert="horz" lIns="96661" tIns="48331" rIns="96661" bIns="48331"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Click to edit Master text styles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Notes Placeholder 4"/>
          <p:cNvSpPr txBox="1">
            <a:spLocks/>
          </p:cNvSpPr>
          <p:nvPr/>
        </p:nvSpPr>
        <p:spPr>
          <a:xfrm>
            <a:off x="3657600" y="6096000"/>
            <a:ext cx="3124200" cy="2057400"/>
          </a:xfrm>
          <a:prstGeom prst="rect">
            <a:avLst/>
          </a:prstGeom>
        </p:spPr>
        <p:txBody>
          <a:bodyPr vert="horz" lIns="96661" tIns="48331" rIns="96661" bIns="48331"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Increased participation of Native faculty as presenters and resources for pre-service and in-service, increased involvement in course development and in academic decision making. Examples include:</a:t>
            </a:r>
            <a:r>
              <a:rPr lang="en-US" sz="1200" baseline="0" dirty="0" smtClean="0"/>
              <a:t> pursuing a</a:t>
            </a:r>
            <a:r>
              <a:rPr lang="en-US" sz="1200" dirty="0" smtClean="0"/>
              <a:t>ction research projects, enrolling in advanced degree coursework and degree completion. case study</a:t>
            </a:r>
            <a:r>
              <a:rPr lang="en-US" sz="1200" baseline="0" dirty="0" smtClean="0"/>
              <a:t> development </a:t>
            </a:r>
            <a:r>
              <a:rPr lang="en-US" sz="1200" dirty="0" smtClean="0"/>
              <a:t>in partnership with The Evergreen State College Enduring Legacies Project,</a:t>
            </a:r>
            <a:r>
              <a:rPr lang="en-US" sz="1200" baseline="0" dirty="0" smtClean="0"/>
              <a:t> development of the </a:t>
            </a:r>
            <a:r>
              <a:rPr lang="en-US" sz="1200" dirty="0" smtClean="0"/>
              <a:t>vision, outcomes, course design of a 4-year</a:t>
            </a:r>
            <a:r>
              <a:rPr lang="en-US" sz="1200" baseline="0" dirty="0" smtClean="0"/>
              <a:t> </a:t>
            </a:r>
            <a:r>
              <a:rPr lang="en-US" sz="1200" dirty="0" smtClean="0"/>
              <a:t>Native Studies program of study,</a:t>
            </a:r>
            <a:r>
              <a:rPr lang="en-US" sz="1200" baseline="0" dirty="0" smtClean="0"/>
              <a:t> </a:t>
            </a:r>
            <a:r>
              <a:rPr lang="en-US" sz="1200" dirty="0" smtClean="0"/>
              <a:t>Lummi Language curriculum development and teaching, development of an annotated bibliography of Coast Salish resources, and attendance at professional conferences.</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i="0" dirty="0" smtClean="0"/>
              <a:t>Instructional intervention:  Reward students for punctual regular behavior and successful completion of assignments with a non-monetary paper (index cards), metaphorically representing a historical natural resources (nettles) which were used to fashion traditional fishing nets. </a:t>
            </a:r>
          </a:p>
          <a:p>
            <a:r>
              <a:rPr lang="en-US" sz="1200" i="0" dirty="0" smtClean="0"/>
              <a:t>Assessment:  Improved experience of already committed students, created a culturally relevant experience for both committed students and those who were struggling to meet course expectations</a:t>
            </a: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left to right: Carmen Bland and Chelsea</a:t>
            </a:r>
            <a:r>
              <a:rPr lang="en-US" baseline="0" dirty="0" smtClean="0"/>
              <a:t> Ross representing NWIC at an </a:t>
            </a:r>
            <a:r>
              <a:rPr lang="en-US" baseline="0" dirty="0" err="1" smtClean="0"/>
              <a:t>AIHEC</a:t>
            </a:r>
            <a:r>
              <a:rPr lang="en-US" baseline="0" dirty="0" smtClean="0"/>
              <a:t> conference, Coast Salish Institute faculty, Lucas Washington and Lexie Tom, at the 2011 Teaching and Learning Institute. </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Examples: participation</a:t>
            </a:r>
            <a:r>
              <a:rPr lang="en-US" baseline="0" dirty="0" smtClean="0"/>
              <a:t> in the </a:t>
            </a:r>
            <a:r>
              <a:rPr lang="en-US" dirty="0" smtClean="0"/>
              <a:t>Emerging Leaders Cohort uses the NWIC Traditional Tribal Leadership Curriculum and other resources for leadership development,</a:t>
            </a:r>
            <a:r>
              <a:rPr lang="en-US" baseline="0" dirty="0" smtClean="0"/>
              <a:t> r</a:t>
            </a:r>
            <a:r>
              <a:rPr lang="en-US" dirty="0" smtClean="0"/>
              <a:t>ecruitment of emerging scholars and faculty into NWIC faculty positions, development of resident expertise shared throughout the institution and with tribal communities, serving as the primary group to learn about, design and propose the new 4-year Native Studies program of study, serve on institutional teams and committees, present to constituents on behalf of the President, and offer reflections on institutional experiences such as accreditation site reviews.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Top photo: NWIC faculty Rena Priest and Alex Prue showing off their quilt square designs that express their view of teaching and learning at NWIC. Bottom left photo: Nez Perce faculty Cassandra Kipp and </a:t>
            </a:r>
            <a:r>
              <a:rPr lang="en-US" baseline="0" dirty="0" err="1" smtClean="0"/>
              <a:t>Phill</a:t>
            </a:r>
            <a:r>
              <a:rPr lang="en-US" baseline="0" dirty="0" smtClean="0"/>
              <a:t> Allen at the 2011 Teaching and Learning Institute. Bottom right: Mark Moss teaches computers in the new Native Environmental Science building.</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a:t>
            </a:r>
            <a:r>
              <a:rPr lang="en-US" baseline="0" dirty="0" smtClean="0"/>
              <a:t> p</a:t>
            </a:r>
            <a:r>
              <a:rPr lang="en-US" dirty="0" smtClean="0"/>
              <a:t>urpose of the Teaching </a:t>
            </a:r>
            <a:r>
              <a:rPr lang="en-US" smtClean="0"/>
              <a:t>and Learning </a:t>
            </a:r>
            <a:r>
              <a:rPr lang="en-US" dirty="0" smtClean="0"/>
              <a:t>Initiative is to institutionalize and integrate Woksape Oyate strategies with all NWIC student learning and cultural development initiatives,</a:t>
            </a:r>
            <a:r>
              <a:rPr lang="en-US" baseline="0" dirty="0" smtClean="0"/>
              <a:t> </a:t>
            </a:r>
            <a:r>
              <a:rPr lang="en-US" dirty="0" smtClean="0"/>
              <a:t>support faculty with self-knowledge so they are healthy, skilled, and focused on student learning,</a:t>
            </a:r>
            <a:r>
              <a:rPr lang="en-US" baseline="0" dirty="0" smtClean="0"/>
              <a:t> </a:t>
            </a:r>
            <a:r>
              <a:rPr lang="en-US" dirty="0" smtClean="0"/>
              <a:t>improve faculty skills in teaching, cultural integration and content areas.</a:t>
            </a: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80000"/>
              </a:lnSpc>
            </a:pPr>
            <a:r>
              <a:rPr lang="en-US" sz="1200" dirty="0" smtClean="0"/>
              <a:t>Course Evaluations</a:t>
            </a:r>
            <a:r>
              <a:rPr lang="en-US" sz="1200" baseline="0" dirty="0" smtClean="0"/>
              <a:t> </a:t>
            </a:r>
            <a:r>
              <a:rPr lang="en-US" sz="1200" dirty="0" smtClean="0"/>
              <a:t>were revised in 2009 to focus solely on teaching and learning. The six questions represent a more focused approach to specifically ask students about the quality of teaching and the inclusion of cultural knowledge. The six questions where divided into parts: questions about the course and questions about the instructor,</a:t>
            </a:r>
            <a:r>
              <a:rPr lang="en-US" sz="1200" baseline="0" dirty="0" smtClean="0"/>
              <a:t> plus comments, strengths and recommendations. Results for the course evaluations are analyzed to look for trends over time and used to make individual and institution-level changes.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2011 CCSSE cohort comparison represents the average values for all participating colleges. Note that while the NWIC value</a:t>
            </a:r>
            <a:r>
              <a:rPr lang="en-US" baseline="0" dirty="0" smtClean="0"/>
              <a:t> for academic challenge is less than the cohort average it is an increase of 2.1% over the 2005 results, as shown on the next slide.</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 2011 CCSSE survey had a higher representation from students from the NWIC educational sites. Because of staffing and</a:t>
            </a:r>
            <a:r>
              <a:rPr lang="en-US" baseline="0" dirty="0" smtClean="0"/>
              <a:t> location, it is reasonable to assume that students at sites would have less access to instructors since most site faculty are part-time.</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projected</a:t>
            </a:r>
            <a:r>
              <a:rPr lang="en-US" baseline="0" dirty="0" smtClean="0"/>
              <a:t> target for course completion was somewhat arbitrary since NWIC had no prior experience with setting targets of this nature.  By comparing the actual rates from 06-07 to 09-10 , we see a significant increase in course completion of 10% since the start of the project.</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the College had no experience with creating retention rate projections and the most significant finding</a:t>
            </a:r>
            <a:r>
              <a:rPr lang="en-US" baseline="0" dirty="0" smtClean="0"/>
              <a:t> from this measure is that we had an increase in overall retention by 3% since the start of the project.</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Articulating</a:t>
            </a:r>
            <a:r>
              <a:rPr lang="en-US" baseline="0" dirty="0" smtClean="0"/>
              <a:t> a teaching and learning philosophy is an important strategy for shared governance and to promote quality instructional practice both through the process of creating the statement and through the use of the statement for the individual faculty and the institution.  NWIC’s Philosophy statement becomes part of faculty orientation and the Faculty Handbook.  It is also being implemented with the faculty inquiry groups’ work plans, ensuring that teaching and learning practices are in alignment with the College’s mission and goals.</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image was developed for an article written by the Teaching and Learning Committee titled</a:t>
            </a:r>
            <a:r>
              <a:rPr lang="en-US" baseline="0" dirty="0" smtClean="0"/>
              <a:t> </a:t>
            </a:r>
            <a:r>
              <a:rPr lang="en-US" i="1" dirty="0" smtClean="0"/>
              <a:t>Creating a Landscape for Teaching and Learning </a:t>
            </a:r>
            <a:r>
              <a:rPr lang="en-US" baseline="0" dirty="0" smtClean="0"/>
              <a:t>available on the NWIC Teaching and Learning web site at http://blogs.nwic.edu/teachinglearning. Its meaning is further elaborated in the article.</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five characteristics are part of the NWIC Philosophy of Teaching and Learning. The full Philosophy of Teaching and Learning document is available on the NWIC Teaching and Learning Initiative web site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Philosophy</a:t>
            </a:r>
            <a:r>
              <a:rPr lang="en-US" baseline="0" dirty="0" smtClean="0"/>
              <a:t> statements</a:t>
            </a:r>
            <a:r>
              <a:rPr lang="en-US" dirty="0" smtClean="0"/>
              <a:t> for all full-time NWIC faculty will be posted on the NWIC Teaching and Learning Initiative web site.</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seven components are more fully explained in the </a:t>
            </a:r>
            <a:r>
              <a:rPr lang="en-US" i="1" dirty="0" smtClean="0"/>
              <a:t>Creating a Landscape for Teaching and Learning </a:t>
            </a:r>
            <a:r>
              <a:rPr lang="en-US" sz="1200" b="0" i="0" u="none" kern="1200" baseline="0" dirty="0" smtClean="0">
                <a:solidFill>
                  <a:schemeClr val="tx1"/>
                </a:solidFill>
                <a:latin typeface="+mn-lt"/>
                <a:ea typeface="+mn-ea"/>
                <a:cs typeface="+mn-cs"/>
              </a:rPr>
              <a:t> </a:t>
            </a:r>
            <a:r>
              <a:rPr lang="en-US" sz="1200" b="0" i="0" u="none" kern="1200" dirty="0" smtClean="0">
                <a:solidFill>
                  <a:schemeClr val="tx1"/>
                </a:solidFill>
                <a:latin typeface="+mn-lt"/>
                <a:ea typeface="+mn-ea"/>
                <a:cs typeface="+mn-cs"/>
              </a:rPr>
              <a:t>article.</a:t>
            </a:r>
            <a:endParaRPr lang="en-US" u="none"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quotes come from the </a:t>
            </a:r>
            <a:r>
              <a:rPr lang="en-US" i="1" dirty="0" smtClean="0"/>
              <a:t>Creating a Landscape for Teaching and Learning </a:t>
            </a:r>
            <a:r>
              <a:rPr lang="en-US" sz="1200" b="0" i="0" u="none" kern="1200" dirty="0" smtClean="0">
                <a:solidFill>
                  <a:schemeClr val="tx1"/>
                </a:solidFill>
                <a:latin typeface="+mn-lt"/>
                <a:ea typeface="+mn-ea"/>
                <a:cs typeface="+mn-cs"/>
              </a:rPr>
              <a:t>article.</a:t>
            </a:r>
            <a:endParaRPr lang="en-US" u="none"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Brian</a:t>
            </a:r>
            <a:r>
              <a:rPr lang="en-US" baseline="0" dirty="0" smtClean="0"/>
              <a:t> is an important leader in the development of NWIC’s Teaching and Learning Initiative. Most significantly, he has found his own experiences with the Initiative to have strengthened his teaching practice and improved his already close working relationships with his students and colleagues, resulting in greater student engagement.  </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None/>
            </a:pPr>
            <a:r>
              <a:rPr lang="en-US" sz="1200" dirty="0" smtClean="0"/>
              <a:t>What has it meant for us to help our students want to pull the canoe? It is a cultural metaphor for their educational aspirations which fulfills the dreams of their ancestors and is the vision for future generations: </a:t>
            </a:r>
          </a:p>
          <a:p>
            <a:pPr>
              <a:buFont typeface="Wingdings" pitchFamily="2" charset="2"/>
              <a:buChar char="v"/>
            </a:pPr>
            <a:r>
              <a:rPr lang="en-US" sz="1200" dirty="0" smtClean="0"/>
              <a:t>Strengthen the restorative experience of cultural and personal sovereignty through our cultural outcomes – what is it to be a people and building a sense of place.</a:t>
            </a:r>
          </a:p>
          <a:p>
            <a:pPr>
              <a:buFont typeface="Wingdings" pitchFamily="2" charset="2"/>
              <a:buChar char="v"/>
            </a:pPr>
            <a:r>
              <a:rPr lang="en-US" sz="1200" dirty="0" smtClean="0"/>
              <a:t>Emerge motivation of student to be an educated person</a:t>
            </a:r>
          </a:p>
          <a:p>
            <a:pPr>
              <a:buFont typeface="Wingdings" pitchFamily="2" charset="2"/>
              <a:buChar char="v"/>
            </a:pPr>
            <a:r>
              <a:rPr lang="en-US" sz="1200" dirty="0" smtClean="0"/>
              <a:t>Increase the ways that students engage personally and with others in their own education</a:t>
            </a: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web resources consist of three web sites: the Faculty Home Page, the Teaching and Learning Initiative, and the Learning Commons. The faculty home page is the starting point for the web resources with links to the Teaching and Learning Initiative and the Learning Commons. The Teaching and Learning Initiative web site has numerous resources, including the toolkits, action research reports, articles and readings, in-service documents and presentations, and proceedings of the Teaching and Learning Institute. Faculty are currently reading and discussing the Hank Adams Reader as part of the faculty in-service activities.</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200" i="0" dirty="0" smtClean="0"/>
              <a:t>* Instructional intervention: (1) </a:t>
            </a:r>
            <a:r>
              <a:rPr lang="en-US" sz="1200" i="0" kern="1200" dirty="0" smtClean="0">
                <a:solidFill>
                  <a:schemeClr val="tx1"/>
                </a:solidFill>
                <a:latin typeface="+mn-lt"/>
                <a:ea typeface="+mn-ea"/>
                <a:cs typeface="+mn-cs"/>
              </a:rPr>
              <a:t>I</a:t>
            </a:r>
            <a:r>
              <a:rPr lang="en-US" sz="1200" kern="1200" dirty="0" smtClean="0">
                <a:solidFill>
                  <a:schemeClr val="tx1"/>
                </a:solidFill>
                <a:latin typeface="+mn-lt"/>
                <a:ea typeface="+mn-ea"/>
                <a:cs typeface="+mn-cs"/>
              </a:rPr>
              <a:t>nstitute a policy whereby the instructor asks a question related to the homework</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the class, collects the answers, and conducts an on-the-spot formative assessment activity; (2) introduce number talks with the goals of improving student critical thinking and their performance on factoring/ multiplication of polynomials, as well as to change student perceptions of mathematics;</a:t>
            </a:r>
            <a:r>
              <a:rPr lang="en-US" sz="1200" kern="1200" baseline="0" dirty="0" smtClean="0">
                <a:solidFill>
                  <a:schemeClr val="tx1"/>
                </a:solidFill>
                <a:latin typeface="+mn-lt"/>
                <a:ea typeface="+mn-ea"/>
                <a:cs typeface="+mn-cs"/>
              </a:rPr>
              <a:t> (3)</a:t>
            </a:r>
            <a:r>
              <a:rPr lang="en-US" sz="1200" dirty="0" smtClean="0"/>
              <a:t> revamped the grading scheme from a points-based system to a more course-outcome-completion oriented one;</a:t>
            </a:r>
            <a:r>
              <a:rPr lang="en-US" sz="1200" baseline="0" dirty="0" smtClean="0"/>
              <a:t> (4) </a:t>
            </a:r>
            <a:r>
              <a:rPr lang="en-US" sz="1200" dirty="0" smtClean="0"/>
              <a:t>judiciously removed certain parts of the curriculum with the goal of helping students master the remaining concepts more deeply.</a:t>
            </a:r>
            <a:endParaRPr lang="en-US" sz="1200" i="0" dirty="0" smtClean="0"/>
          </a:p>
          <a:p>
            <a:pPr>
              <a:buFont typeface="Arial" charset="0"/>
              <a:buChar char="•"/>
            </a:pPr>
            <a:r>
              <a:rPr lang="en-US" sz="1200" i="0" dirty="0" smtClean="0"/>
              <a:t>Assessment: A combination of direct measures</a:t>
            </a:r>
            <a:r>
              <a:rPr lang="en-US" sz="1200" i="0" baseline="0" dirty="0" smtClean="0"/>
              <a:t> </a:t>
            </a:r>
            <a:r>
              <a:rPr lang="en-US" sz="1200" i="0" dirty="0" smtClean="0"/>
              <a:t>of student achievement of course outcomes plus surveys and interviews</a:t>
            </a:r>
            <a:r>
              <a:rPr lang="en-US" sz="1200" i="0" baseline="0" dirty="0" smtClean="0"/>
              <a:t> of students throughout the course. </a:t>
            </a:r>
          </a:p>
          <a:p>
            <a:pPr>
              <a:buFont typeface="Arial" charset="0"/>
              <a:buNone/>
            </a:pPr>
            <a:r>
              <a:rPr lang="en-US" sz="1200" i="0" baseline="0" dirty="0" smtClean="0"/>
              <a:t>*This project emerged from the work plan of the Math Faculty Inquiry Group (FIG).</a:t>
            </a: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The proceedings of the 2011 Teaching and Learning Institute , including videos, PowerPoint presentations and faculty group notes are available on the Teaching and Learning Initiative</a:t>
            </a:r>
            <a:r>
              <a:rPr lang="en-US" baseline="0" dirty="0" smtClean="0">
                <a:solidFill>
                  <a:srgbClr val="FF0000"/>
                </a:solidFill>
              </a:rPr>
              <a:t> web site.</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Photos: Faculty group presentation and discussions at the 2011 Teaching and Learning Institute.</a:t>
            </a: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39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photo: NWIC President Cheryl Crazy Bull presenting at the 2011 Teaching and Learning Institute. Bottom photo: NWIC’s new Center for Student Success building. Top and right photos: traditional Coast Salish paddles, cedar hat and canoe.</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summary, we have</a:t>
            </a:r>
            <a:r>
              <a:rPr lang="en-US" baseline="0" dirty="0" smtClean="0"/>
              <a:t> improved our faculty and student evaluation processes, 14 action research projects were completed or are underway, course and programs outcomes substantially reflect place-based learning and the College has an institutionalized focus on continuous improvement.</a:t>
            </a:r>
            <a:endParaRPr lang="en-US"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Increased faculty focus and discussion on enhanced curricula, instructional approaches and development of new outcomes and assessment strategies,</a:t>
            </a:r>
            <a:r>
              <a:rPr lang="en-US" baseline="0" dirty="0" smtClean="0"/>
              <a:t> i</a:t>
            </a:r>
            <a:r>
              <a:rPr lang="en-US" dirty="0" smtClean="0"/>
              <a:t>ncreased use of informal, just-in-time assessment of student learning. The Rethinking Math project opened door to “added value” course syllabi.</a:t>
            </a:r>
          </a:p>
          <a:p>
            <a:r>
              <a:rPr lang="en-US" dirty="0" smtClean="0"/>
              <a:t>Faculty are more grounded in their understanding of tribal education. Presentations and discussions with Native scholars,</a:t>
            </a:r>
            <a:r>
              <a:rPr lang="en-US" baseline="0" dirty="0" smtClean="0"/>
              <a:t> such as </a:t>
            </a:r>
            <a:r>
              <a:rPr lang="en-US" dirty="0" smtClean="0"/>
              <a:t>Gregory </a:t>
            </a:r>
            <a:r>
              <a:rPr lang="en-US" dirty="0" err="1" smtClean="0"/>
              <a:t>Cajete</a:t>
            </a:r>
            <a:r>
              <a:rPr lang="en-US" dirty="0" smtClean="0"/>
              <a:t>, David Wilkins, and Dan Wildcat, facilitated deeper discussion of the relationships between teaching, relevancy and assessment of learning. There</a:t>
            </a:r>
            <a:r>
              <a:rPr lang="en-US" baseline="0" dirty="0" smtClean="0"/>
              <a:t> was i</a:t>
            </a:r>
            <a:r>
              <a:rPr lang="en-US" dirty="0" smtClean="0"/>
              <a:t>ncreased collaboration among colleagues and most importantly, between faculty and students.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a:t>
            </a:r>
            <a:r>
              <a:rPr lang="en-US" baseline="0" dirty="0" smtClean="0"/>
              <a:t> Woksape Oyate project as part of our institution-wide initiatives informed our evolution as a tribal college.  We are becoming increasingly able to describe and implement strategies that translate traditional understanding into a contemporary educational setting.  As an educational institution, we are compelled to create frameworks such as a strategic plan and to respond to accreditation and public accountability.  Woksape Oyate has contributed to the focus on student success and faculty capability in those processes.  Additional resources such as the Wal-Mart Initiative, College Spark First Year Experience study and Achieving the Dream were attracted, in part, because we were engaged in this </a:t>
            </a:r>
            <a:r>
              <a:rPr lang="en-US" baseline="0" dirty="0" err="1" smtClean="0"/>
              <a:t>Woksape</a:t>
            </a:r>
            <a:r>
              <a:rPr lang="en-US" baseline="0" dirty="0" smtClean="0"/>
              <a:t> </a:t>
            </a:r>
            <a:r>
              <a:rPr lang="en-US" baseline="0" dirty="0" err="1" smtClean="0"/>
              <a:t>Oyate</a:t>
            </a:r>
            <a:r>
              <a:rPr lang="en-US" baseline="0" dirty="0" smtClean="0"/>
              <a:t> project.</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Multiple approaches to faculty development</a:t>
            </a:r>
            <a:r>
              <a:rPr lang="en-US" baseline="0" dirty="0" smtClean="0"/>
              <a:t> include:</a:t>
            </a:r>
            <a:r>
              <a:rPr lang="en-US" dirty="0" smtClean="0"/>
              <a:t> teaching toolkit, web and print resource materials, action research projects and reports, training including internal and external presenters, faculty discussions, and conferences. Incentives for participation include: awards, opportunities to publish and present, support for data collection and analysis. Integrated approach uses all resources to focus on student access, learning, and completion.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Building intellectual capacity at NWIC through</a:t>
            </a:r>
            <a:r>
              <a:rPr lang="en-US" baseline="0" dirty="0" smtClean="0"/>
              <a:t> the support of Woksape Oyate and other initiatives focused on the cultural competencies and content-area knowledge of faculty along with improving the pedagogy of teaching and learning from a tribal perspective.  As we continue our evaluation of the project, we focus on three areas of impact – faculty, students and the institution.  </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t>We deliberately focused on strengthening</a:t>
            </a:r>
            <a:r>
              <a:rPr lang="en-US" sz="1100" baseline="0" dirty="0" smtClean="0"/>
              <a:t> faculty knowledge of the historic and modern Native experience. We developed comprehensive teaching and learning resources, online handbook, teaching toolkit, and promoted scholarship in teaching and learning through faculty action research projects. We supported Native leadership development and training.</a:t>
            </a:r>
            <a:endParaRPr lang="en-US" sz="1100"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diagram represents the image of all of the sacred knowledge that comes from the Creator</a:t>
            </a:r>
            <a:r>
              <a:rPr lang="en-US" baseline="0" dirty="0" smtClean="0"/>
              <a:t> entering into our teaching and learning practices which supports our Student Success! </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46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Wingdings" pitchFamily="2" charset="2"/>
              <a:buNone/>
            </a:pPr>
            <a:r>
              <a:rPr lang="en-US" dirty="0" smtClean="0"/>
              <a:t>NWIC improved the knowledge, skills and abilities of its faculty, particularly emerging Native faculty, to engage the teaching and learning process toward improved student success.  Our Woksape Oyate project complemented institutional program development, assessment, and our increased focus on student completion of courses, educational goals and degree programs.  We learned that with persistent and deliberate support, tribal college faculty, whether new or experienced, are able to improve their teaching practices.</a:t>
            </a: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diagram describes three focus areas of our Woksape Oyate project: promoting Native scholarship, cultivating Native leadership, and fostering faculty development. The outcomes of our</a:t>
            </a:r>
            <a:r>
              <a:rPr lang="en-US" baseline="0" dirty="0" smtClean="0"/>
              <a:t> </a:t>
            </a:r>
            <a:r>
              <a:rPr lang="en-US" dirty="0" smtClean="0"/>
              <a:t>activities and outputs result in measures</a:t>
            </a:r>
            <a:r>
              <a:rPr lang="en-US" baseline="0" dirty="0" smtClean="0"/>
              <a:t> </a:t>
            </a:r>
            <a:r>
              <a:rPr lang="en-US" dirty="0" smtClean="0"/>
              <a:t>of improved student success</a:t>
            </a:r>
            <a:r>
              <a:rPr lang="en-US" baseline="0" dirty="0" smtClean="0"/>
              <a:t>, improved teaching practices and greater opportunities for Native faculty growth and scholarship. This builds the institutional capacity to address the College mission, </a:t>
            </a:r>
            <a:r>
              <a:rPr lang="en-US" dirty="0" smtClean="0"/>
              <a:t>improve faculty skills and knowledge necessary to address student needs, </a:t>
            </a:r>
            <a:r>
              <a:rPr lang="en-US" baseline="0" dirty="0" smtClean="0"/>
              <a:t>and to increase the Native voice in all aspects of the teaching and learning process. </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are using a variety of tools to grasp the impact of our Teaching and Learning Initiative on intellectual capacity building at NWIC.  These are examples of some of the tools. We also have additional surveys and questionnaires and evaluations of presentations and workshops.</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 shows our first graduate of the Bachelor of</a:t>
            </a:r>
            <a:r>
              <a:rPr lang="en-US" baseline="0" dirty="0" smtClean="0"/>
              <a:t> Science in Native Environmental Science, Jessica Urbanec, who is now a teaching assistant, working with a 2011 graduate of the program, Lora </a:t>
            </a:r>
            <a:r>
              <a:rPr lang="en-US" baseline="0" dirty="0" err="1" smtClean="0"/>
              <a:t>Boome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 this process we increased the clarity of the NWIC mission as it relates to teaching</a:t>
            </a:r>
            <a:r>
              <a:rPr lang="en-US" baseline="0" dirty="0" smtClean="0"/>
              <a:t> and learning, which focuses on indigenousness and sovereignty. </a:t>
            </a:r>
            <a:r>
              <a:rPr lang="en-US" dirty="0" smtClean="0"/>
              <a:t>We studied the Teaching and Learning Environment at NWIC using surveys,</a:t>
            </a:r>
            <a:r>
              <a:rPr lang="en-US" baseline="0" dirty="0" smtClean="0"/>
              <a:t> </a:t>
            </a:r>
            <a:r>
              <a:rPr lang="en-US" dirty="0" smtClean="0"/>
              <a:t>discussed</a:t>
            </a:r>
            <a:r>
              <a:rPr lang="en-US" baseline="0" dirty="0" smtClean="0"/>
              <a:t> perceptions with faculty and administration,</a:t>
            </a:r>
            <a:r>
              <a:rPr lang="en-US" dirty="0" smtClean="0"/>
              <a:t> and used the results to influence institutional practices. We developed an NWIC Philosophy of Teaching and Learning. We produced a paper that tells the story of the NWIC Teaching and Learning Initiative titled </a:t>
            </a:r>
            <a:r>
              <a:rPr lang="en-US" i="1" dirty="0" smtClean="0"/>
              <a:t>Creating a Landscape for Teaching and Learning.</a:t>
            </a:r>
            <a:r>
              <a:rPr lang="en-US" i="1" baseline="0" dirty="0" smtClean="0"/>
              <a:t> </a:t>
            </a:r>
            <a:r>
              <a:rPr lang="en-US" i="0" baseline="0" dirty="0" smtClean="0"/>
              <a:t>It is planned </a:t>
            </a:r>
            <a:r>
              <a:rPr lang="en-US" dirty="0" smtClean="0"/>
              <a:t>for eventual publication.</a:t>
            </a:r>
          </a:p>
          <a:p>
            <a:endParaRPr lang="en-US" dirty="0"/>
          </a:p>
        </p:txBody>
      </p:sp>
      <p:sp>
        <p:nvSpPr>
          <p:cNvPr id="4" name="Slide Number Placeholder 3"/>
          <p:cNvSpPr>
            <a:spLocks noGrp="1"/>
          </p:cNvSpPr>
          <p:nvPr>
            <p:ph type="sldNum" sz="quarter" idx="10"/>
          </p:nvPr>
        </p:nvSpPr>
        <p:spPr/>
        <p:txBody>
          <a:bodyPr/>
          <a:lstStyle/>
          <a:p>
            <a:fld id="{E71A7F9C-8FAA-4036-941C-6B0668C8401D}"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5D8715-ECBE-4711-B553-042FD1C1D7D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65F0C9E-0451-4E7A-ABBC-2136A3C32462}" type="datetimeFigureOut">
              <a:rPr lang="en-US" smtClean="0"/>
              <a:pPr/>
              <a:t>10/11/2011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665D8715-ECBE-4711-B553-042FD1C1D7DD}"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5F0C9E-0451-4E7A-ABBC-2136A3C32462}" type="datetimeFigureOut">
              <a:rPr lang="en-US" smtClean="0"/>
              <a:pPr/>
              <a:t>10/11/2011</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65D8715-ECBE-4711-B553-042FD1C1D7DD}"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blogs.nwic.edu/facult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66800"/>
            <a:ext cx="9144000" cy="1143000"/>
          </a:xfrm>
        </p:spPr>
        <p:txBody>
          <a:bodyPr>
            <a:noAutofit/>
          </a:bodyPr>
          <a:lstStyle/>
          <a:p>
            <a:pPr algn="ctr"/>
            <a:r>
              <a:rPr lang="en-US" sz="4800" dirty="0" smtClean="0">
                <a:solidFill>
                  <a:schemeClr val="tx1"/>
                </a:solidFill>
              </a:rPr>
              <a:t>Northwest Indian College’s </a:t>
            </a:r>
            <a:br>
              <a:rPr lang="en-US" sz="4800" dirty="0" smtClean="0">
                <a:solidFill>
                  <a:schemeClr val="tx1"/>
                </a:solidFill>
              </a:rPr>
            </a:br>
            <a:r>
              <a:rPr lang="en-US" sz="4800" dirty="0" smtClean="0">
                <a:solidFill>
                  <a:schemeClr val="tx1"/>
                </a:solidFill>
              </a:rPr>
              <a:t>Landscape of Teaching and Learning </a:t>
            </a:r>
            <a:endParaRPr lang="en-US" sz="4800" dirty="0"/>
          </a:p>
        </p:txBody>
      </p:sp>
      <p:pic>
        <p:nvPicPr>
          <p:cNvPr id="5" name="Picture 4" descr="DSCF9070 crop.jpg"/>
          <p:cNvPicPr>
            <a:picLocks noChangeAspect="1"/>
          </p:cNvPicPr>
          <p:nvPr/>
        </p:nvPicPr>
        <p:blipFill>
          <a:blip r:embed="rId3" cstate="print"/>
          <a:stretch>
            <a:fillRect/>
          </a:stretch>
        </p:blipFill>
        <p:spPr>
          <a:xfrm>
            <a:off x="1371600" y="2438400"/>
            <a:ext cx="6400800" cy="372947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normAutofit/>
          </a:bodyPr>
          <a:lstStyle/>
          <a:p>
            <a:pPr algn="ctr"/>
            <a:r>
              <a:rPr lang="en-US" sz="4800" b="1" dirty="0" smtClean="0"/>
              <a:t>Native Scholarship in Action</a:t>
            </a:r>
            <a:endParaRPr lang="en-US" sz="4800" b="1" dirty="0"/>
          </a:p>
        </p:txBody>
      </p:sp>
      <p:sp>
        <p:nvSpPr>
          <p:cNvPr id="5" name="Content Placeholder 4"/>
          <p:cNvSpPr>
            <a:spLocks noGrp="1"/>
          </p:cNvSpPr>
          <p:nvPr>
            <p:ph sz="half" idx="1"/>
          </p:nvPr>
        </p:nvSpPr>
        <p:spPr>
          <a:xfrm>
            <a:off x="304800" y="1600200"/>
            <a:ext cx="4267200" cy="4434840"/>
          </a:xfrm>
        </p:spPr>
        <p:txBody>
          <a:bodyPr>
            <a:normAutofit fontScale="92500" lnSpcReduction="10000"/>
          </a:bodyPr>
          <a:lstStyle/>
          <a:p>
            <a:r>
              <a:rPr lang="en-US" sz="2400" dirty="0" smtClean="0"/>
              <a:t>Strengthen pedagogy of teaching and learning from a tribal college perspective</a:t>
            </a:r>
          </a:p>
          <a:p>
            <a:endParaRPr lang="en-US" sz="2400" dirty="0" smtClean="0"/>
          </a:p>
          <a:p>
            <a:r>
              <a:rPr lang="en-US" sz="2400" dirty="0" smtClean="0"/>
              <a:t>Native faculty </a:t>
            </a:r>
            <a:br>
              <a:rPr lang="en-US" sz="2400" dirty="0" smtClean="0"/>
            </a:br>
            <a:r>
              <a:rPr lang="en-US" sz="2400" dirty="0" smtClean="0"/>
              <a:t> - presentations</a:t>
            </a:r>
            <a:br>
              <a:rPr lang="en-US" sz="2400" dirty="0" smtClean="0"/>
            </a:br>
            <a:r>
              <a:rPr lang="en-US" sz="2400" dirty="0" smtClean="0"/>
              <a:t> - course development</a:t>
            </a:r>
            <a:br>
              <a:rPr lang="en-US" sz="2400" dirty="0" smtClean="0"/>
            </a:br>
            <a:r>
              <a:rPr lang="en-US" sz="2400" dirty="0" smtClean="0"/>
              <a:t> - academic decision making</a:t>
            </a:r>
          </a:p>
          <a:p>
            <a:endParaRPr lang="en-US" sz="2400" dirty="0" smtClean="0"/>
          </a:p>
          <a:p>
            <a:r>
              <a:rPr lang="en-US" sz="2400" dirty="0" smtClean="0"/>
              <a:t>Action research projects</a:t>
            </a:r>
          </a:p>
          <a:p>
            <a:endParaRPr lang="en-US" sz="2400" dirty="0" smtClean="0"/>
          </a:p>
          <a:p>
            <a:r>
              <a:rPr lang="en-US" sz="2400" dirty="0" smtClean="0"/>
              <a:t>Advanced degrees</a:t>
            </a:r>
            <a:endParaRPr lang="en-US" dirty="0"/>
          </a:p>
        </p:txBody>
      </p:sp>
      <p:sp>
        <p:nvSpPr>
          <p:cNvPr id="6" name="Content Placeholder 5"/>
          <p:cNvSpPr>
            <a:spLocks noGrp="1"/>
          </p:cNvSpPr>
          <p:nvPr>
            <p:ph sz="half" idx="2"/>
          </p:nvPr>
        </p:nvSpPr>
        <p:spPr>
          <a:xfrm>
            <a:off x="4572000" y="1600200"/>
            <a:ext cx="4038600" cy="4434840"/>
          </a:xfrm>
        </p:spPr>
        <p:txBody>
          <a:bodyPr>
            <a:normAutofit fontScale="92500" lnSpcReduction="10000"/>
          </a:bodyPr>
          <a:lstStyle/>
          <a:p>
            <a:r>
              <a:rPr lang="en-US" sz="2200" dirty="0" smtClean="0"/>
              <a:t>Case study development</a:t>
            </a:r>
          </a:p>
          <a:p>
            <a:pPr>
              <a:buNone/>
            </a:pPr>
            <a:endParaRPr lang="en-US" sz="2200" dirty="0" smtClean="0"/>
          </a:p>
          <a:p>
            <a:r>
              <a:rPr lang="en-US" sz="2200" dirty="0" smtClean="0"/>
              <a:t>Native studies 4-year degree</a:t>
            </a:r>
            <a:br>
              <a:rPr lang="en-US" sz="2200" dirty="0" smtClean="0"/>
            </a:br>
            <a:r>
              <a:rPr lang="en-US" sz="2200" dirty="0" smtClean="0"/>
              <a:t>- </a:t>
            </a:r>
            <a:r>
              <a:rPr lang="en-US" sz="2000" dirty="0" smtClean="0"/>
              <a:t>Traditional tribal leadership</a:t>
            </a:r>
            <a:br>
              <a:rPr lang="en-US" sz="2000" dirty="0" smtClean="0"/>
            </a:br>
            <a:r>
              <a:rPr lang="en-US" sz="2000" dirty="0" smtClean="0"/>
              <a:t>- Indigenousness</a:t>
            </a:r>
            <a:br>
              <a:rPr lang="en-US" sz="2000" dirty="0" smtClean="0"/>
            </a:br>
            <a:r>
              <a:rPr lang="en-US" sz="2000" dirty="0" smtClean="0"/>
              <a:t>- Sovereignty</a:t>
            </a:r>
            <a:br>
              <a:rPr lang="en-US" sz="2000" dirty="0" smtClean="0"/>
            </a:br>
            <a:r>
              <a:rPr lang="en-US" sz="2000" dirty="0" smtClean="0"/>
              <a:t>- Program &amp; Course Outcomes</a:t>
            </a:r>
          </a:p>
          <a:p>
            <a:pPr>
              <a:buNone/>
            </a:pPr>
            <a:endParaRPr lang="en-US" sz="2200" dirty="0" smtClean="0"/>
          </a:p>
          <a:p>
            <a:r>
              <a:rPr lang="en-US" sz="2200" dirty="0" smtClean="0"/>
              <a:t>Lummi Language courses and curriculum</a:t>
            </a:r>
          </a:p>
          <a:p>
            <a:endParaRPr lang="en-US" sz="2200" dirty="0" smtClean="0"/>
          </a:p>
          <a:p>
            <a:r>
              <a:rPr lang="en-US" sz="2200" dirty="0" smtClean="0"/>
              <a:t>Annotated bibliography</a:t>
            </a:r>
          </a:p>
          <a:p>
            <a:pPr>
              <a:buNone/>
            </a:pPr>
            <a:endParaRPr lang="en-US" sz="2200" dirty="0" smtClean="0"/>
          </a:p>
          <a:p>
            <a:r>
              <a:rPr lang="en-US" sz="2200" dirty="0" smtClean="0"/>
              <a:t>Professional conferences</a:t>
            </a:r>
            <a:endParaRPr lang="en-US" sz="2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100" y="381000"/>
            <a:ext cx="8305800" cy="1200912"/>
          </a:xfrm>
        </p:spPr>
        <p:txBody>
          <a:bodyPr>
            <a:normAutofit/>
          </a:bodyPr>
          <a:lstStyle/>
          <a:p>
            <a:pPr algn="ctr"/>
            <a:r>
              <a:rPr lang="en-US" sz="4800" b="1" dirty="0" smtClean="0"/>
              <a:t>Native Scholarship </a:t>
            </a:r>
            <a:endParaRPr lang="en-US" dirty="0"/>
          </a:p>
        </p:txBody>
      </p:sp>
      <p:sp>
        <p:nvSpPr>
          <p:cNvPr id="5" name="TextBox 4"/>
          <p:cNvSpPr txBox="1"/>
          <p:nvPr/>
        </p:nvSpPr>
        <p:spPr>
          <a:xfrm>
            <a:off x="228600" y="5867400"/>
            <a:ext cx="8686800" cy="646331"/>
          </a:xfrm>
          <a:prstGeom prst="rect">
            <a:avLst/>
          </a:prstGeom>
          <a:noFill/>
        </p:spPr>
        <p:txBody>
          <a:bodyPr wrap="square" rtlCol="0">
            <a:spAutoFit/>
          </a:bodyPr>
          <a:lstStyle/>
          <a:p>
            <a:r>
              <a:rPr lang="en-US" dirty="0" smtClean="0">
                <a:latin typeface="+mj-lt"/>
              </a:rPr>
              <a:t>Don McCluskey, Lummi faculty member, action research in teaching and learning presentation at the 2011 Teaching and Learning Institute </a:t>
            </a:r>
            <a:r>
              <a:rPr lang="en-US" u="sng" dirty="0" smtClean="0">
                <a:latin typeface="+mj-lt"/>
              </a:rPr>
              <a:t>(</a:t>
            </a:r>
            <a:r>
              <a:rPr lang="en-US" i="1" u="sng" dirty="0" smtClean="0">
                <a:latin typeface="+mj-lt"/>
              </a:rPr>
              <a:t>click to view video</a:t>
            </a:r>
            <a:r>
              <a:rPr lang="en-US" u="sng" dirty="0" smtClean="0">
                <a:latin typeface="+mj-lt"/>
              </a:rPr>
              <a:t>)</a:t>
            </a:r>
            <a:endParaRPr lang="en-US" u="sng" dirty="0">
              <a:latin typeface="+mj-lt"/>
            </a:endParaRPr>
          </a:p>
        </p:txBody>
      </p:sp>
      <p:pic>
        <p:nvPicPr>
          <p:cNvPr id="17411" name="Picture 3"/>
          <p:cNvPicPr>
            <a:picLocks noChangeAspect="1" noChangeArrowheads="1"/>
          </p:cNvPicPr>
          <p:nvPr/>
        </p:nvPicPr>
        <p:blipFill>
          <a:blip r:embed="rId2" cstate="print"/>
          <a:srcRect/>
          <a:stretch>
            <a:fillRect/>
          </a:stretch>
        </p:blipFill>
        <p:spPr bwMode="auto">
          <a:xfrm>
            <a:off x="2209800" y="1676400"/>
            <a:ext cx="4448175" cy="4085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457200" y="1143000"/>
            <a:ext cx="8229600" cy="1143000"/>
          </a:xfrm>
        </p:spPr>
        <p:txBody>
          <a:bodyPr>
            <a:normAutofit fontScale="90000"/>
          </a:bodyPr>
          <a:lstStyle/>
          <a:p>
            <a:pPr algn="ctr"/>
            <a:r>
              <a:rPr lang="en-US" sz="4800" b="1" dirty="0"/>
              <a:t>Action Research </a:t>
            </a:r>
            <a:r>
              <a:rPr lang="en-US" sz="4800" b="1" dirty="0" smtClean="0"/>
              <a:t>Project</a:t>
            </a:r>
            <a:br>
              <a:rPr lang="en-US" sz="4800" b="1" dirty="0" smtClean="0"/>
            </a:br>
            <a:r>
              <a:rPr lang="en-US" sz="3600" b="1" dirty="0" smtClean="0"/>
              <a:t>Dispelling the Myth Of Indian Time</a:t>
            </a:r>
            <a:br>
              <a:rPr lang="en-US" sz="3600" b="1" dirty="0" smtClean="0"/>
            </a:br>
            <a:endParaRPr lang="en-US" sz="3600" b="1" dirty="0"/>
          </a:p>
        </p:txBody>
      </p:sp>
      <p:sp>
        <p:nvSpPr>
          <p:cNvPr id="67587" name="Rectangle 3"/>
          <p:cNvSpPr>
            <a:spLocks noGrp="1" noChangeArrowheads="1"/>
          </p:cNvSpPr>
          <p:nvPr>
            <p:ph sz="half" idx="1"/>
          </p:nvPr>
        </p:nvSpPr>
        <p:spPr>
          <a:xfrm>
            <a:off x="457200" y="1920085"/>
            <a:ext cx="7924800" cy="4434840"/>
          </a:xfrm>
        </p:spPr>
        <p:txBody>
          <a:bodyPr>
            <a:normAutofit/>
          </a:bodyPr>
          <a:lstStyle/>
          <a:p>
            <a:pPr>
              <a:lnSpc>
                <a:spcPct val="80000"/>
              </a:lnSpc>
              <a:buNone/>
            </a:pPr>
            <a:endParaRPr lang="en-US" sz="2000" b="1" i="1" dirty="0" smtClean="0"/>
          </a:p>
          <a:p>
            <a:pPr>
              <a:lnSpc>
                <a:spcPct val="80000"/>
              </a:lnSpc>
              <a:buNone/>
            </a:pPr>
            <a:r>
              <a:rPr lang="en-US" sz="2400" i="1" dirty="0" smtClean="0"/>
              <a:t>Instructor:  Don McCluskey</a:t>
            </a:r>
          </a:p>
          <a:p>
            <a:endParaRPr lang="en-US" sz="2000" dirty="0" smtClean="0"/>
          </a:p>
          <a:p>
            <a:r>
              <a:rPr lang="en-US" sz="2800" dirty="0" smtClean="0"/>
              <a:t>Project intervention:  </a:t>
            </a:r>
            <a:r>
              <a:rPr lang="en-US" sz="2800" i="1" dirty="0" smtClean="0"/>
              <a:t>connect</a:t>
            </a:r>
            <a:r>
              <a:rPr lang="en-US" sz="2800" dirty="0" smtClean="0"/>
              <a:t> </a:t>
            </a:r>
            <a:r>
              <a:rPr lang="en-US" sz="2800" i="1" dirty="0" smtClean="0"/>
              <a:t>punctuality and successful completion of assignments to traditional fishing practices</a:t>
            </a:r>
          </a:p>
          <a:p>
            <a:endParaRPr lang="en-US" sz="2800" i="1" dirty="0" smtClean="0"/>
          </a:p>
          <a:p>
            <a:r>
              <a:rPr lang="en-US" sz="2800" dirty="0" smtClean="0"/>
              <a:t>Assessment:</a:t>
            </a:r>
            <a:r>
              <a:rPr lang="en-US" sz="2800" i="1" dirty="0" smtClean="0"/>
              <a:t> </a:t>
            </a:r>
            <a:br>
              <a:rPr lang="en-US" sz="2800" i="1" dirty="0" smtClean="0"/>
            </a:br>
            <a:r>
              <a:rPr lang="en-US" sz="2800" i="1" dirty="0" smtClean="0"/>
              <a:t>- Improved student experience </a:t>
            </a:r>
            <a:br>
              <a:rPr lang="en-US" sz="2800" i="1" dirty="0" smtClean="0"/>
            </a:br>
            <a:r>
              <a:rPr lang="en-US" sz="2800" i="1" dirty="0" smtClean="0"/>
              <a:t>- Culturally relevant experience</a:t>
            </a:r>
            <a:endParaRPr lang="en-US" sz="2800" dirty="0">
              <a:effectLst/>
            </a:endParaRPr>
          </a:p>
        </p:txBody>
      </p:sp>
      <p:pic>
        <p:nvPicPr>
          <p:cNvPr id="16386" name="Picture 2" descr="http://www.lifeinitaly.com/files/stinging-nettle.jpg"/>
          <p:cNvPicPr>
            <a:picLocks noChangeAspect="1" noChangeArrowheads="1"/>
          </p:cNvPicPr>
          <p:nvPr/>
        </p:nvPicPr>
        <p:blipFill>
          <a:blip r:embed="rId3" cstate="print"/>
          <a:srcRect/>
          <a:stretch>
            <a:fillRect/>
          </a:stretch>
        </p:blipFill>
        <p:spPr bwMode="auto">
          <a:xfrm>
            <a:off x="6705600" y="3886200"/>
            <a:ext cx="1825625" cy="28350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9100" y="914400"/>
            <a:ext cx="8305800" cy="1962912"/>
          </a:xfrm>
        </p:spPr>
        <p:txBody>
          <a:bodyPr>
            <a:normAutofit fontScale="90000"/>
          </a:bodyPr>
          <a:lstStyle/>
          <a:p>
            <a:pPr algn="ctr"/>
            <a:r>
              <a:rPr lang="en-US" sz="5300" b="1" dirty="0" smtClean="0"/>
              <a:t>Native Leadership</a:t>
            </a:r>
            <a:r>
              <a:rPr lang="en-US" dirty="0" smtClean="0"/>
              <a:t/>
            </a:r>
            <a:br>
              <a:rPr lang="en-US" dirty="0" smtClean="0"/>
            </a:br>
            <a:r>
              <a:rPr lang="en-US" dirty="0" smtClean="0"/>
              <a:t/>
            </a:r>
            <a:br>
              <a:rPr lang="en-US" dirty="0" smtClean="0"/>
            </a:br>
            <a:endParaRPr lang="en-US" dirty="0"/>
          </a:p>
        </p:txBody>
      </p:sp>
      <p:pic>
        <p:nvPicPr>
          <p:cNvPr id="15362" name="Picture 2" descr="D:\Camera Images\0 2011 06 27-29 TL Institute\Img_6000 Lexie.jpg"/>
          <p:cNvPicPr>
            <a:picLocks noChangeAspect="1" noChangeArrowheads="1"/>
          </p:cNvPicPr>
          <p:nvPr/>
        </p:nvPicPr>
        <p:blipFill>
          <a:blip r:embed="rId3" cstate="print"/>
          <a:srcRect/>
          <a:stretch>
            <a:fillRect/>
          </a:stretch>
        </p:blipFill>
        <p:spPr bwMode="auto">
          <a:xfrm>
            <a:off x="5867400" y="3290194"/>
            <a:ext cx="2887321" cy="3150039"/>
          </a:xfrm>
          <a:prstGeom prst="rect">
            <a:avLst/>
          </a:prstGeom>
          <a:noFill/>
        </p:spPr>
      </p:pic>
      <p:pic>
        <p:nvPicPr>
          <p:cNvPr id="15364" name="Picture 4"/>
          <p:cNvPicPr>
            <a:picLocks noChangeAspect="1" noChangeArrowheads="1"/>
          </p:cNvPicPr>
          <p:nvPr/>
        </p:nvPicPr>
        <p:blipFill>
          <a:blip r:embed="rId4" cstate="print"/>
          <a:srcRect/>
          <a:stretch>
            <a:fillRect/>
          </a:stretch>
        </p:blipFill>
        <p:spPr bwMode="auto">
          <a:xfrm>
            <a:off x="152400" y="3733800"/>
            <a:ext cx="3505200" cy="2917456"/>
          </a:xfrm>
          <a:prstGeom prst="rect">
            <a:avLst/>
          </a:prstGeom>
          <a:noFill/>
          <a:ln w="9525">
            <a:noFill/>
            <a:miter lim="800000"/>
            <a:headEnd/>
            <a:tailEnd/>
          </a:ln>
        </p:spPr>
      </p:pic>
      <p:pic>
        <p:nvPicPr>
          <p:cNvPr id="15361" name="Picture 1" descr="D:\Camera Images\0 2011 06 27-29 TL Institute\Img_6007 Lucas.jpg"/>
          <p:cNvPicPr>
            <a:picLocks noChangeAspect="1" noChangeArrowheads="1"/>
          </p:cNvPicPr>
          <p:nvPr/>
        </p:nvPicPr>
        <p:blipFill>
          <a:blip r:embed="rId5" cstate="print"/>
          <a:srcRect/>
          <a:stretch>
            <a:fillRect/>
          </a:stretch>
        </p:blipFill>
        <p:spPr bwMode="auto">
          <a:xfrm>
            <a:off x="3200400" y="1717240"/>
            <a:ext cx="3012052" cy="342352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37488"/>
          </a:xfrm>
        </p:spPr>
        <p:txBody>
          <a:bodyPr>
            <a:noAutofit/>
          </a:bodyPr>
          <a:lstStyle/>
          <a:p>
            <a:pPr algn="ctr"/>
            <a:r>
              <a:rPr lang="en-US" sz="4800" b="1" dirty="0" smtClean="0"/>
              <a:t>Cultivating our Next Generation </a:t>
            </a:r>
            <a:br>
              <a:rPr lang="en-US" sz="4800" b="1" dirty="0" smtClean="0"/>
            </a:br>
            <a:r>
              <a:rPr lang="en-US" sz="4800" b="1" dirty="0" smtClean="0"/>
              <a:t>of Tribal and College Leaders</a:t>
            </a:r>
            <a:endParaRPr lang="en-US" sz="4800" b="1" dirty="0"/>
          </a:p>
        </p:txBody>
      </p:sp>
      <p:sp>
        <p:nvSpPr>
          <p:cNvPr id="3" name="Content Placeholder 2"/>
          <p:cNvSpPr>
            <a:spLocks noGrp="1"/>
          </p:cNvSpPr>
          <p:nvPr>
            <p:ph sz="half" idx="1"/>
          </p:nvPr>
        </p:nvSpPr>
        <p:spPr>
          <a:xfrm>
            <a:off x="457200" y="2133600"/>
            <a:ext cx="8229600" cy="4434840"/>
          </a:xfrm>
        </p:spPr>
        <p:txBody>
          <a:bodyPr>
            <a:noAutofit/>
          </a:bodyPr>
          <a:lstStyle/>
          <a:p>
            <a:pPr>
              <a:spcBef>
                <a:spcPts val="1400"/>
              </a:spcBef>
            </a:pPr>
            <a:r>
              <a:rPr lang="en-US" sz="2400" dirty="0" smtClean="0"/>
              <a:t>Emerging leaders cohort</a:t>
            </a:r>
          </a:p>
          <a:p>
            <a:pPr>
              <a:spcBef>
                <a:spcPts val="1400"/>
              </a:spcBef>
            </a:pPr>
            <a:r>
              <a:rPr lang="en-US" sz="2400" dirty="0" smtClean="0"/>
              <a:t>Conferences participation</a:t>
            </a:r>
          </a:p>
          <a:p>
            <a:pPr>
              <a:spcBef>
                <a:spcPts val="1400"/>
              </a:spcBef>
            </a:pPr>
            <a:r>
              <a:rPr lang="en-US" sz="2400" dirty="0" smtClean="0"/>
              <a:t>Emerging Native scholars and faculty</a:t>
            </a:r>
          </a:p>
          <a:p>
            <a:pPr>
              <a:spcBef>
                <a:spcPts val="1400"/>
              </a:spcBef>
            </a:pPr>
            <a:r>
              <a:rPr lang="en-US" sz="2400" dirty="0" smtClean="0"/>
              <a:t>Develop resident expertise</a:t>
            </a:r>
          </a:p>
          <a:p>
            <a:pPr>
              <a:spcBef>
                <a:spcPts val="1400"/>
              </a:spcBef>
            </a:pPr>
            <a:r>
              <a:rPr lang="en-US" sz="2400" dirty="0" smtClean="0"/>
              <a:t>Native Studies 4-year program of study development</a:t>
            </a:r>
          </a:p>
          <a:p>
            <a:pPr>
              <a:spcBef>
                <a:spcPts val="1400"/>
              </a:spcBef>
            </a:pPr>
            <a:r>
              <a:rPr lang="en-US" sz="2400" dirty="0" smtClean="0"/>
              <a:t>Institutional teams and committees</a:t>
            </a:r>
          </a:p>
          <a:p>
            <a:pPr>
              <a:spcBef>
                <a:spcPts val="1400"/>
              </a:spcBef>
            </a:pPr>
            <a:r>
              <a:rPr lang="en-US" sz="2400" dirty="0" smtClean="0"/>
              <a:t>Represent College to communities</a:t>
            </a:r>
          </a:p>
          <a:p>
            <a:pPr>
              <a:spcBef>
                <a:spcPts val="1400"/>
              </a:spcBef>
            </a:pPr>
            <a:r>
              <a:rPr lang="en-US" sz="2400" dirty="0" smtClean="0"/>
              <a:t>Accreditation participation</a:t>
            </a:r>
          </a:p>
          <a:p>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305800" cy="1429512"/>
          </a:xfrm>
        </p:spPr>
        <p:txBody>
          <a:bodyPr>
            <a:normAutofit fontScale="90000"/>
          </a:bodyPr>
          <a:lstStyle/>
          <a:p>
            <a:pPr algn="ctr"/>
            <a:r>
              <a:rPr lang="en-US" sz="5300" b="1" dirty="0" smtClean="0"/>
              <a:t>Emerging Native Leadership</a:t>
            </a:r>
            <a:r>
              <a:rPr lang="en-US" dirty="0" smtClean="0"/>
              <a:t/>
            </a:r>
            <a:br>
              <a:rPr lang="en-US" dirty="0" smtClean="0"/>
            </a:br>
            <a:endParaRPr lang="en-US" dirty="0"/>
          </a:p>
        </p:txBody>
      </p:sp>
      <p:pic>
        <p:nvPicPr>
          <p:cNvPr id="13313" name="Picture 1"/>
          <p:cNvPicPr>
            <a:picLocks noChangeAspect="1" noChangeArrowheads="1"/>
          </p:cNvPicPr>
          <p:nvPr/>
        </p:nvPicPr>
        <p:blipFill>
          <a:blip r:embed="rId2" cstate="print"/>
          <a:srcRect/>
          <a:stretch>
            <a:fillRect/>
          </a:stretch>
        </p:blipFill>
        <p:spPr bwMode="auto">
          <a:xfrm>
            <a:off x="4552950" y="3395663"/>
            <a:ext cx="38100" cy="66675"/>
          </a:xfrm>
          <a:prstGeom prst="rect">
            <a:avLst/>
          </a:prstGeom>
          <a:noFill/>
          <a:ln w="9525">
            <a:noFill/>
            <a:miter lim="800000"/>
            <a:headEnd/>
            <a:tailEnd/>
          </a:ln>
        </p:spPr>
      </p:pic>
      <p:pic>
        <p:nvPicPr>
          <p:cNvPr id="13314" name="Picture 2"/>
          <p:cNvPicPr>
            <a:picLocks noChangeAspect="1" noChangeArrowheads="1"/>
          </p:cNvPicPr>
          <p:nvPr/>
        </p:nvPicPr>
        <p:blipFill>
          <a:blip r:embed="rId2" cstate="print"/>
          <a:srcRect/>
          <a:stretch>
            <a:fillRect/>
          </a:stretch>
        </p:blipFill>
        <p:spPr bwMode="auto">
          <a:xfrm>
            <a:off x="4552950" y="3395663"/>
            <a:ext cx="38100" cy="66675"/>
          </a:xfrm>
          <a:prstGeom prst="rect">
            <a:avLst/>
          </a:prstGeom>
          <a:noFill/>
          <a:ln w="9525">
            <a:noFill/>
            <a:miter lim="800000"/>
            <a:headEnd/>
            <a:tailEnd/>
          </a:ln>
        </p:spPr>
      </p:pic>
      <p:pic>
        <p:nvPicPr>
          <p:cNvPr id="13315" name="Picture 3"/>
          <p:cNvPicPr>
            <a:picLocks noChangeAspect="1" noChangeArrowheads="1"/>
          </p:cNvPicPr>
          <p:nvPr/>
        </p:nvPicPr>
        <p:blipFill>
          <a:blip r:embed="rId2" cstate="print"/>
          <a:srcRect/>
          <a:stretch>
            <a:fillRect/>
          </a:stretch>
        </p:blipFill>
        <p:spPr bwMode="auto">
          <a:xfrm>
            <a:off x="4552950" y="3395663"/>
            <a:ext cx="38100" cy="66675"/>
          </a:xfrm>
          <a:prstGeom prst="rect">
            <a:avLst/>
          </a:prstGeom>
          <a:noFill/>
          <a:ln w="9525">
            <a:noFill/>
            <a:miter lim="800000"/>
            <a:headEnd/>
            <a:tailEnd/>
          </a:ln>
        </p:spPr>
      </p:pic>
      <p:pic>
        <p:nvPicPr>
          <p:cNvPr id="13316" name="Picture 4"/>
          <p:cNvPicPr>
            <a:picLocks noChangeAspect="1" noChangeArrowheads="1"/>
          </p:cNvPicPr>
          <p:nvPr/>
        </p:nvPicPr>
        <p:blipFill>
          <a:blip r:embed="rId2" cstate="print"/>
          <a:srcRect/>
          <a:stretch>
            <a:fillRect/>
          </a:stretch>
        </p:blipFill>
        <p:spPr bwMode="auto">
          <a:xfrm>
            <a:off x="4552950" y="3395663"/>
            <a:ext cx="38100" cy="66675"/>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2389961" y="1676400"/>
            <a:ext cx="4364078" cy="3796534"/>
          </a:xfrm>
          <a:prstGeom prst="rect">
            <a:avLst/>
          </a:prstGeom>
          <a:noFill/>
          <a:ln w="9525">
            <a:noFill/>
            <a:miter lim="800000"/>
            <a:headEnd/>
            <a:tailEnd/>
          </a:ln>
        </p:spPr>
      </p:pic>
      <p:sp>
        <p:nvSpPr>
          <p:cNvPr id="9" name="TextBox 8"/>
          <p:cNvSpPr txBox="1"/>
          <p:nvPr/>
        </p:nvSpPr>
        <p:spPr>
          <a:xfrm>
            <a:off x="228600" y="5867400"/>
            <a:ext cx="8686800" cy="646331"/>
          </a:xfrm>
          <a:prstGeom prst="rect">
            <a:avLst/>
          </a:prstGeom>
          <a:noFill/>
        </p:spPr>
        <p:txBody>
          <a:bodyPr wrap="square" rtlCol="0">
            <a:spAutoFit/>
          </a:bodyPr>
          <a:lstStyle/>
          <a:p>
            <a:r>
              <a:rPr lang="en-US" i="1" u="sng" dirty="0" smtClean="0">
                <a:latin typeface="+mj-lt"/>
              </a:rPr>
              <a:t>Click to view video</a:t>
            </a:r>
            <a:r>
              <a:rPr lang="en-US" dirty="0" smtClean="0">
                <a:latin typeface="+mj-lt"/>
              </a:rPr>
              <a:t> of Greg Mahle discussing the qualities of Native leadership</a:t>
            </a:r>
          </a:p>
          <a:p>
            <a:pPr algn="ctr"/>
            <a:r>
              <a:rPr lang="en-US" dirty="0" smtClean="0">
                <a:latin typeface="+mj-lt"/>
              </a:rPr>
              <a:t>at the 2010 Teaching and Learning Institute</a:t>
            </a:r>
            <a:endParaRPr lang="en-US" dirty="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382000" cy="1200912"/>
          </a:xfrm>
        </p:spPr>
        <p:txBody>
          <a:bodyPr/>
          <a:lstStyle/>
          <a:p>
            <a:pPr algn="ctr"/>
            <a:r>
              <a:rPr lang="en-US" sz="4800" b="1" dirty="0" smtClean="0"/>
              <a:t>Teaching and Learning</a:t>
            </a:r>
            <a:endParaRPr lang="en-US" dirty="0"/>
          </a:p>
        </p:txBody>
      </p:sp>
      <p:pic>
        <p:nvPicPr>
          <p:cNvPr id="12289" name="Picture 1"/>
          <p:cNvPicPr>
            <a:picLocks noChangeAspect="1" noChangeArrowheads="1"/>
          </p:cNvPicPr>
          <p:nvPr/>
        </p:nvPicPr>
        <p:blipFill>
          <a:blip r:embed="rId3" cstate="print"/>
          <a:srcRect/>
          <a:stretch>
            <a:fillRect/>
          </a:stretch>
        </p:blipFill>
        <p:spPr bwMode="auto">
          <a:xfrm>
            <a:off x="304800" y="3886200"/>
            <a:ext cx="3657600" cy="2743200"/>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4953000" y="3733800"/>
            <a:ext cx="4042458" cy="2514600"/>
          </a:xfrm>
          <a:prstGeom prst="rect">
            <a:avLst/>
          </a:prstGeom>
          <a:noFill/>
          <a:ln w="9525">
            <a:noFill/>
            <a:miter lim="800000"/>
            <a:headEnd/>
            <a:tailEnd/>
          </a:ln>
        </p:spPr>
      </p:pic>
      <p:pic>
        <p:nvPicPr>
          <p:cNvPr id="6" name="Picture 5" descr="Quilt_3248.JPG"/>
          <p:cNvPicPr>
            <a:picLocks noChangeAspect="1"/>
          </p:cNvPicPr>
          <p:nvPr/>
        </p:nvPicPr>
        <p:blipFill>
          <a:blip r:embed="rId5" cstate="print"/>
          <a:stretch>
            <a:fillRect/>
          </a:stretch>
        </p:blipFill>
        <p:spPr>
          <a:xfrm>
            <a:off x="2133600" y="1447800"/>
            <a:ext cx="3962400" cy="2971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a:bodyPr>
          <a:lstStyle/>
          <a:p>
            <a:r>
              <a:rPr lang="en-US" sz="4800" b="1" dirty="0" smtClean="0"/>
              <a:t>Teaching and Learning Initiative</a:t>
            </a:r>
            <a:endParaRPr lang="en-US" sz="4800"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Woksape Oyate goals:  </a:t>
            </a:r>
          </a:p>
          <a:p>
            <a:pPr lvl="1"/>
            <a:r>
              <a:rPr lang="en-US" dirty="0" smtClean="0"/>
              <a:t>Increase student course completion</a:t>
            </a:r>
          </a:p>
          <a:p>
            <a:pPr lvl="1"/>
            <a:r>
              <a:rPr lang="en-US" dirty="0" smtClean="0"/>
              <a:t>Increase student Fall-to-Fall retention </a:t>
            </a:r>
          </a:p>
          <a:p>
            <a:pPr lvl="1"/>
            <a:r>
              <a:rPr lang="en-US" dirty="0" smtClean="0"/>
              <a:t>Improve teaching practices</a:t>
            </a:r>
          </a:p>
          <a:p>
            <a:pPr lvl="1"/>
            <a:r>
              <a:rPr lang="en-US" dirty="0" smtClean="0"/>
              <a:t>Improve opportunity for Native scholarship and leadership</a:t>
            </a:r>
          </a:p>
          <a:p>
            <a:pPr lvl="1">
              <a:buNone/>
            </a:pPr>
            <a:endParaRPr lang="en-US" dirty="0" smtClean="0"/>
          </a:p>
          <a:p>
            <a:pPr>
              <a:buNone/>
            </a:pPr>
            <a:r>
              <a:rPr lang="en-US" dirty="0" smtClean="0"/>
              <a:t>Purpose of Teaching and Learning Initiative:</a:t>
            </a:r>
          </a:p>
          <a:p>
            <a:pPr lvl="1"/>
            <a:r>
              <a:rPr lang="en-US" dirty="0" smtClean="0"/>
              <a:t>Institutionalize strategies</a:t>
            </a:r>
          </a:p>
          <a:p>
            <a:pPr lvl="1"/>
            <a:r>
              <a:rPr lang="en-US" dirty="0" smtClean="0"/>
              <a:t>Faculty self-knowledge</a:t>
            </a:r>
          </a:p>
          <a:p>
            <a:pPr lvl="1"/>
            <a:r>
              <a:rPr lang="en-US" dirty="0" smtClean="0"/>
              <a:t>Impact faculty skills :</a:t>
            </a:r>
          </a:p>
          <a:p>
            <a:pPr lvl="2"/>
            <a:r>
              <a:rPr lang="en-US" dirty="0" smtClean="0"/>
              <a:t>Teaching</a:t>
            </a:r>
          </a:p>
          <a:p>
            <a:pPr lvl="2"/>
            <a:r>
              <a:rPr lang="en-US" dirty="0" smtClean="0"/>
              <a:t>Cultural integration</a:t>
            </a:r>
          </a:p>
          <a:p>
            <a:pPr lvl="2"/>
            <a:r>
              <a:rPr lang="en-US" dirty="0" smtClean="0"/>
              <a:t>Content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normAutofit/>
          </a:bodyPr>
          <a:lstStyle/>
          <a:p>
            <a:pPr algn="ctr"/>
            <a:r>
              <a:rPr lang="en-US" sz="4800" b="1" dirty="0" smtClean="0"/>
              <a:t>Strategies and Outputs</a:t>
            </a:r>
            <a:endParaRPr lang="en-US" sz="4800" b="1" dirty="0"/>
          </a:p>
        </p:txBody>
      </p:sp>
      <p:sp>
        <p:nvSpPr>
          <p:cNvPr id="5" name="Content Placeholder 4"/>
          <p:cNvSpPr>
            <a:spLocks noGrp="1"/>
          </p:cNvSpPr>
          <p:nvPr>
            <p:ph sz="half" idx="1"/>
          </p:nvPr>
        </p:nvSpPr>
        <p:spPr>
          <a:xfrm>
            <a:off x="457200" y="1524000"/>
            <a:ext cx="4114800" cy="5029199"/>
          </a:xfrm>
        </p:spPr>
        <p:txBody>
          <a:bodyPr>
            <a:normAutofit fontScale="92500" lnSpcReduction="20000"/>
          </a:bodyPr>
          <a:lstStyle/>
          <a:p>
            <a:pPr>
              <a:buFont typeface="Wingdings" pitchFamily="2" charset="2"/>
              <a:buChar char="§"/>
            </a:pPr>
            <a:r>
              <a:rPr lang="en-US" sz="2400" dirty="0" smtClean="0"/>
              <a:t>Teaching Toolkit </a:t>
            </a:r>
            <a:br>
              <a:rPr lang="en-US" sz="2400" dirty="0" smtClean="0"/>
            </a:br>
            <a:r>
              <a:rPr lang="en-US" sz="2400" dirty="0" smtClean="0"/>
              <a:t>- </a:t>
            </a:r>
            <a:r>
              <a:rPr lang="en-US" sz="2200" dirty="0" smtClean="0"/>
              <a:t>Pre/in-service training</a:t>
            </a:r>
            <a:br>
              <a:rPr lang="en-US" sz="2200" dirty="0" smtClean="0"/>
            </a:br>
            <a:r>
              <a:rPr lang="en-US" sz="2200" dirty="0" smtClean="0"/>
              <a:t>- Faculty designed</a:t>
            </a:r>
          </a:p>
          <a:p>
            <a:endParaRPr lang="en-US" dirty="0" smtClean="0"/>
          </a:p>
          <a:p>
            <a:pPr>
              <a:buFont typeface="Wingdings" pitchFamily="2" charset="2"/>
              <a:buChar char="§"/>
            </a:pPr>
            <a:r>
              <a:rPr lang="en-US" sz="2400" dirty="0" smtClean="0"/>
              <a:t>Action Research Projects</a:t>
            </a:r>
            <a:br>
              <a:rPr lang="en-US" sz="2400" dirty="0" smtClean="0"/>
            </a:br>
            <a:r>
              <a:rPr lang="en-US" sz="2400" dirty="0" smtClean="0"/>
              <a:t>- </a:t>
            </a:r>
            <a:r>
              <a:rPr lang="en-US" sz="2200" dirty="0" smtClean="0"/>
              <a:t>Training</a:t>
            </a:r>
            <a:br>
              <a:rPr lang="en-US" sz="2200" dirty="0" smtClean="0"/>
            </a:br>
            <a:r>
              <a:rPr lang="en-US" sz="2200" dirty="0" smtClean="0"/>
              <a:t>- Link with Assessment</a:t>
            </a:r>
          </a:p>
          <a:p>
            <a:endParaRPr lang="en-US" dirty="0" smtClean="0"/>
          </a:p>
          <a:p>
            <a:pPr>
              <a:buFont typeface="Wingdings" pitchFamily="2" charset="2"/>
              <a:buChar char="§"/>
            </a:pPr>
            <a:r>
              <a:rPr lang="en-US" sz="2400" dirty="0" smtClean="0"/>
              <a:t>Website and print resources</a:t>
            </a:r>
            <a:br>
              <a:rPr lang="en-US" sz="2400" dirty="0" smtClean="0"/>
            </a:br>
            <a:endParaRPr lang="en-US" sz="1500" b="1" i="1" u="sng" dirty="0" smtClean="0">
              <a:latin typeface="Calibri" pitchFamily="34" charset="0"/>
            </a:endParaRPr>
          </a:p>
          <a:p>
            <a:pPr>
              <a:buNone/>
            </a:pPr>
            <a:endParaRPr lang="en-US" sz="2400" dirty="0" smtClean="0"/>
          </a:p>
          <a:p>
            <a:pPr>
              <a:buFont typeface="Wingdings" pitchFamily="2" charset="2"/>
              <a:buChar char="§"/>
            </a:pPr>
            <a:r>
              <a:rPr lang="en-US" sz="2400" dirty="0" smtClean="0"/>
              <a:t>Teaching and  Learning Committee</a:t>
            </a:r>
          </a:p>
        </p:txBody>
      </p:sp>
      <p:sp>
        <p:nvSpPr>
          <p:cNvPr id="6" name="Content Placeholder 5"/>
          <p:cNvSpPr>
            <a:spLocks noGrp="1"/>
          </p:cNvSpPr>
          <p:nvPr>
            <p:ph sz="half" idx="2"/>
          </p:nvPr>
        </p:nvSpPr>
        <p:spPr>
          <a:xfrm>
            <a:off x="4572000" y="1524000"/>
            <a:ext cx="4038600" cy="5105400"/>
          </a:xfrm>
        </p:spPr>
        <p:txBody>
          <a:bodyPr>
            <a:normAutofit fontScale="92500" lnSpcReduction="20000"/>
          </a:bodyPr>
          <a:lstStyle/>
          <a:p>
            <a:pPr>
              <a:buFont typeface="Wingdings" pitchFamily="2" charset="2"/>
              <a:buChar char="§"/>
            </a:pPr>
            <a:r>
              <a:rPr lang="en-US" sz="2400" dirty="0" smtClean="0"/>
              <a:t>Philosophy of Teaching and Learning</a:t>
            </a:r>
          </a:p>
          <a:p>
            <a:pPr>
              <a:buNone/>
            </a:pPr>
            <a:endParaRPr lang="en-US" sz="2400" dirty="0" smtClean="0"/>
          </a:p>
          <a:p>
            <a:r>
              <a:rPr lang="en-US" sz="2400" dirty="0" smtClean="0"/>
              <a:t>Teaching and Learning Institutes </a:t>
            </a:r>
            <a:r>
              <a:rPr lang="en-US" sz="1500" dirty="0" smtClean="0"/>
              <a:t>(2010 and 2011)</a:t>
            </a:r>
            <a:r>
              <a:rPr lang="en-US" sz="2400" dirty="0" smtClean="0"/>
              <a:t/>
            </a:r>
            <a:br>
              <a:rPr lang="en-US" sz="2400" dirty="0" smtClean="0"/>
            </a:br>
            <a:endParaRPr lang="en-US" sz="1500" i="1" u="sng" dirty="0" smtClean="0"/>
          </a:p>
          <a:p>
            <a:pPr>
              <a:buNone/>
            </a:pPr>
            <a:endParaRPr lang="en-US" sz="2400" dirty="0" smtClean="0"/>
          </a:p>
          <a:p>
            <a:pPr>
              <a:buFont typeface="Wingdings" pitchFamily="2" charset="2"/>
              <a:buChar char="§"/>
            </a:pPr>
            <a:r>
              <a:rPr lang="en-US" sz="2400" dirty="0" smtClean="0"/>
              <a:t>Program outcomes</a:t>
            </a:r>
          </a:p>
          <a:p>
            <a:pPr>
              <a:buNone/>
            </a:pPr>
            <a:endParaRPr lang="en-US" sz="2400" dirty="0" smtClean="0"/>
          </a:p>
          <a:p>
            <a:r>
              <a:rPr lang="en-US" sz="2400" dirty="0" smtClean="0"/>
              <a:t>Assessment strategies</a:t>
            </a:r>
          </a:p>
          <a:p>
            <a:pPr>
              <a:buNone/>
            </a:pPr>
            <a:endParaRPr lang="en-US" sz="2400" dirty="0" smtClean="0"/>
          </a:p>
          <a:p>
            <a:r>
              <a:rPr lang="en-US" sz="2400" dirty="0" smtClean="0"/>
              <a:t>Program, course and faculty evaluations</a:t>
            </a:r>
          </a:p>
          <a:p>
            <a:pPr>
              <a:buNone/>
            </a:pPr>
            <a:endParaRPr lang="en-US" sz="2400" dirty="0" smtClean="0"/>
          </a:p>
          <a:p>
            <a:r>
              <a:rPr lang="en-US" sz="2400" dirty="0" smtClean="0"/>
              <a:t>Curriculum development</a:t>
            </a:r>
          </a:p>
          <a:p>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800" b="1" dirty="0" smtClean="0"/>
              <a:t>Evaluation Questions</a:t>
            </a:r>
            <a:endParaRPr lang="en-US" sz="4800" b="1" dirty="0"/>
          </a:p>
        </p:txBody>
      </p:sp>
      <p:sp>
        <p:nvSpPr>
          <p:cNvPr id="3" name="Content Placeholder 2"/>
          <p:cNvSpPr>
            <a:spLocks noGrp="1"/>
          </p:cNvSpPr>
          <p:nvPr>
            <p:ph idx="1"/>
          </p:nvPr>
        </p:nvSpPr>
        <p:spPr>
          <a:xfrm>
            <a:off x="457200" y="1371600"/>
            <a:ext cx="8229600" cy="4419600"/>
          </a:xfrm>
        </p:spPr>
        <p:txBody>
          <a:bodyPr>
            <a:normAutofit fontScale="92500" lnSpcReduction="20000"/>
          </a:bodyPr>
          <a:lstStyle/>
          <a:p>
            <a:endParaRPr lang="en-US" i="1" dirty="0" smtClean="0"/>
          </a:p>
          <a:p>
            <a:pPr>
              <a:buNone/>
            </a:pPr>
            <a:endParaRPr lang="en-US" i="1" dirty="0" smtClean="0"/>
          </a:p>
          <a:p>
            <a:r>
              <a:rPr lang="en-US" sz="3500" i="1" dirty="0" smtClean="0"/>
              <a:t>How do we know and in what ways have faculty improved their teaching and learning skills, content knowledge, cultural integration and methodologies?</a:t>
            </a:r>
          </a:p>
          <a:p>
            <a:endParaRPr lang="en-US" sz="3500" i="1" dirty="0" smtClean="0"/>
          </a:p>
          <a:p>
            <a:r>
              <a:rPr lang="en-US" sz="3500" i="1" dirty="0" smtClean="0"/>
              <a:t>In the three areas of impact – faculty, students and institution-wide -  what are we learning and how will we know?</a:t>
            </a:r>
            <a:endParaRPr lang="en-US" sz="3500"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38400"/>
            <a:ext cx="8229600" cy="1371600"/>
          </a:xfrm>
        </p:spPr>
        <p:txBody>
          <a:bodyPr>
            <a:noAutofit/>
          </a:bodyPr>
          <a:lstStyle/>
          <a:p>
            <a:r>
              <a:rPr lang="en-US" sz="3600" b="1" i="1" dirty="0" smtClean="0"/>
              <a:t>“You can teach them to pull canoe or you can teach them to want to pull canoe.”</a:t>
            </a:r>
            <a:r>
              <a:rPr lang="en-US" sz="3600" i="1" dirty="0" smtClean="0"/>
              <a:t/>
            </a:r>
            <a:br>
              <a:rPr lang="en-US" sz="3600" i="1" dirty="0" smtClean="0"/>
            </a:br>
            <a:r>
              <a:rPr lang="en-US" sz="3600" i="1" dirty="0" smtClean="0"/>
              <a:t> </a:t>
            </a:r>
            <a:r>
              <a:rPr lang="en-US" sz="2400" i="1" dirty="0" smtClean="0"/>
              <a:t>Willie Jones, Sr., Native Studies faculty and one of the founders of Northwest Indian College. A long-time canoe skipper, Willie often shares how he learned leadership and teaching through canoe pulling.</a:t>
            </a:r>
            <a:endParaRPr lang="en-US" sz="2400" dirty="0"/>
          </a:p>
        </p:txBody>
      </p:sp>
      <p:pic>
        <p:nvPicPr>
          <p:cNvPr id="24577" name="Picture 1"/>
          <p:cNvPicPr>
            <a:picLocks noChangeAspect="1" noChangeArrowheads="1"/>
          </p:cNvPicPr>
          <p:nvPr/>
        </p:nvPicPr>
        <p:blipFill>
          <a:blip r:embed="rId3" cstate="print"/>
          <a:srcRect/>
          <a:stretch>
            <a:fillRect/>
          </a:stretch>
        </p:blipFill>
        <p:spPr bwMode="auto">
          <a:xfrm>
            <a:off x="614362" y="4267200"/>
            <a:ext cx="7915275"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a:bodyPr>
          <a:lstStyle/>
          <a:p>
            <a:pPr algn="ctr"/>
            <a:r>
              <a:rPr lang="en-US" sz="4800" b="1" dirty="0" smtClean="0"/>
              <a:t>Impact on Students</a:t>
            </a:r>
            <a:endParaRPr lang="en-US" sz="4800" b="1" dirty="0"/>
          </a:p>
        </p:txBody>
      </p:sp>
      <p:pic>
        <p:nvPicPr>
          <p:cNvPr id="6146" name="Picture 2" descr="D:\Documents\NWIC\NWIC Images\2010-2011\AIHEC_2011\DSCF9033.JPG"/>
          <p:cNvPicPr>
            <a:picLocks noChangeAspect="1" noChangeArrowheads="1"/>
          </p:cNvPicPr>
          <p:nvPr/>
        </p:nvPicPr>
        <p:blipFill>
          <a:blip r:embed="rId2" cstate="print"/>
          <a:srcRect/>
          <a:stretch>
            <a:fillRect/>
          </a:stretch>
        </p:blipFill>
        <p:spPr bwMode="auto">
          <a:xfrm>
            <a:off x="4800600" y="2133600"/>
            <a:ext cx="4165600" cy="3124200"/>
          </a:xfrm>
          <a:prstGeom prst="rect">
            <a:avLst/>
          </a:prstGeom>
          <a:noFill/>
        </p:spPr>
      </p:pic>
      <p:pic>
        <p:nvPicPr>
          <p:cNvPr id="6145" name="Picture 1" descr="D:\Documents\NWIC\NWIC Images\Events\Graduation 2006\June16 002.jpg"/>
          <p:cNvPicPr>
            <a:picLocks noChangeAspect="1" noChangeArrowheads="1"/>
          </p:cNvPicPr>
          <p:nvPr/>
        </p:nvPicPr>
        <p:blipFill>
          <a:blip r:embed="rId3" cstate="print"/>
          <a:srcRect/>
          <a:stretch>
            <a:fillRect/>
          </a:stretch>
        </p:blipFill>
        <p:spPr bwMode="auto">
          <a:xfrm>
            <a:off x="228600" y="1600200"/>
            <a:ext cx="4063531" cy="3048000"/>
          </a:xfrm>
          <a:prstGeom prst="rect">
            <a:avLst/>
          </a:prstGeom>
          <a:noFill/>
        </p:spPr>
      </p:pic>
      <p:pic>
        <p:nvPicPr>
          <p:cNvPr id="6" name="Content Placeholder 5" descr="Students_Outriggers_2009_web_2-310x190[1].jpg"/>
          <p:cNvPicPr>
            <a:picLocks noGrp="1" noChangeAspect="1"/>
          </p:cNvPicPr>
          <p:nvPr>
            <p:ph idx="1"/>
          </p:nvPr>
        </p:nvPicPr>
        <p:blipFill>
          <a:blip r:embed="rId4" cstate="print"/>
          <a:stretch>
            <a:fillRect/>
          </a:stretch>
        </p:blipFill>
        <p:spPr>
          <a:xfrm>
            <a:off x="3124200" y="4495800"/>
            <a:ext cx="3276600" cy="200823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457200" y="304800"/>
            <a:ext cx="8229600" cy="1143000"/>
          </a:xfrm>
        </p:spPr>
        <p:txBody>
          <a:bodyPr>
            <a:normAutofit/>
          </a:bodyPr>
          <a:lstStyle/>
          <a:p>
            <a:r>
              <a:rPr lang="en-US" sz="4800" b="1" dirty="0"/>
              <a:t>Course Evaluations</a:t>
            </a:r>
          </a:p>
        </p:txBody>
      </p:sp>
      <p:sp>
        <p:nvSpPr>
          <p:cNvPr id="70659" name="Rectangle 3"/>
          <p:cNvSpPr>
            <a:spLocks noGrp="1" noChangeArrowheads="1"/>
          </p:cNvSpPr>
          <p:nvPr>
            <p:ph idx="1"/>
          </p:nvPr>
        </p:nvSpPr>
        <p:spPr>
          <a:xfrm>
            <a:off x="457200" y="1600200"/>
            <a:ext cx="8229600" cy="4876800"/>
          </a:xfrm>
        </p:spPr>
        <p:txBody>
          <a:bodyPr>
            <a:normAutofit/>
          </a:bodyPr>
          <a:lstStyle/>
          <a:p>
            <a:pPr>
              <a:lnSpc>
                <a:spcPct val="80000"/>
              </a:lnSpc>
            </a:pPr>
            <a:r>
              <a:rPr lang="en-US" sz="2400" dirty="0" smtClean="0"/>
              <a:t>Revised – from 22 to 6 questions </a:t>
            </a:r>
            <a:br>
              <a:rPr lang="en-US" sz="2400" dirty="0" smtClean="0"/>
            </a:br>
            <a:r>
              <a:rPr lang="en-US" sz="2400" dirty="0" smtClean="0"/>
              <a:t>- more </a:t>
            </a:r>
            <a:r>
              <a:rPr lang="en-US" sz="2400" dirty="0"/>
              <a:t>focused approach </a:t>
            </a:r>
            <a:endParaRPr lang="en-US" sz="2400" dirty="0" smtClean="0"/>
          </a:p>
          <a:p>
            <a:pPr>
              <a:lnSpc>
                <a:spcPct val="80000"/>
              </a:lnSpc>
              <a:buNone/>
            </a:pPr>
            <a:r>
              <a:rPr lang="en-US" sz="2400" dirty="0" smtClean="0"/>
              <a:t>    - teaching </a:t>
            </a:r>
            <a:r>
              <a:rPr lang="en-US" sz="2400" dirty="0"/>
              <a:t>and </a:t>
            </a:r>
            <a:r>
              <a:rPr lang="en-US" sz="2400" dirty="0" smtClean="0"/>
              <a:t>cultural knowledge </a:t>
            </a:r>
            <a:endParaRPr lang="en-US" sz="2400" dirty="0"/>
          </a:p>
          <a:p>
            <a:pPr>
              <a:lnSpc>
                <a:spcPct val="80000"/>
              </a:lnSpc>
            </a:pPr>
            <a:endParaRPr lang="en-US" sz="2400" dirty="0"/>
          </a:p>
          <a:p>
            <a:pPr>
              <a:lnSpc>
                <a:spcPct val="80000"/>
              </a:lnSpc>
            </a:pPr>
            <a:r>
              <a:rPr lang="en-US" sz="2400" dirty="0" smtClean="0"/>
              <a:t>Questions </a:t>
            </a:r>
            <a:r>
              <a:rPr lang="en-US" sz="2400" dirty="0"/>
              <a:t>about the course, </a:t>
            </a:r>
            <a:r>
              <a:rPr lang="en-US" sz="2400" dirty="0" smtClean="0"/>
              <a:t>the instructor and comments. </a:t>
            </a:r>
          </a:p>
          <a:p>
            <a:pPr>
              <a:lnSpc>
                <a:spcPct val="80000"/>
              </a:lnSpc>
            </a:pPr>
            <a:endParaRPr lang="en-US" sz="2400" dirty="0" smtClean="0"/>
          </a:p>
          <a:p>
            <a:pPr>
              <a:lnSpc>
                <a:spcPct val="80000"/>
              </a:lnSpc>
            </a:pPr>
            <a:r>
              <a:rPr lang="en-US" sz="2400" dirty="0" smtClean="0"/>
              <a:t>Question - instructor created a learning environment that supported optimal learning</a:t>
            </a:r>
          </a:p>
          <a:p>
            <a:pPr>
              <a:lnSpc>
                <a:spcPct val="80000"/>
              </a:lnSpc>
            </a:pPr>
            <a:endParaRPr lang="en-US" sz="2400" dirty="0" smtClean="0"/>
          </a:p>
          <a:p>
            <a:pPr>
              <a:lnSpc>
                <a:spcPct val="80000"/>
              </a:lnSpc>
            </a:pPr>
            <a:r>
              <a:rPr lang="en-US" sz="2400" dirty="0" smtClean="0"/>
              <a:t>Question – course made connections to tribal and Native American topics</a:t>
            </a:r>
          </a:p>
          <a:p>
            <a:pPr>
              <a:lnSpc>
                <a:spcPct val="80000"/>
              </a:lnSpc>
              <a:buNone/>
            </a:pPr>
            <a:endParaRPr lang="en-US" sz="2400" dirty="0" smtClean="0"/>
          </a:p>
          <a:p>
            <a:pPr>
              <a:lnSpc>
                <a:spcPct val="80000"/>
              </a:lnSpc>
            </a:pPr>
            <a:r>
              <a:rPr lang="en-US" sz="2400" dirty="0" smtClean="0"/>
              <a:t>Analyze course evaluation results</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Rot="1" noChangeArrowheads="1"/>
          </p:cNvSpPr>
          <p:nvPr>
            <p:ph type="title"/>
          </p:nvPr>
        </p:nvSpPr>
        <p:spPr/>
        <p:txBody>
          <a:bodyPr/>
          <a:lstStyle/>
          <a:p>
            <a:r>
              <a:rPr lang="en-US" sz="4800" b="1" dirty="0" smtClean="0"/>
              <a:t>Student Comments</a:t>
            </a:r>
            <a:endParaRPr lang="en-US" sz="4800" b="1" dirty="0"/>
          </a:p>
        </p:txBody>
      </p:sp>
      <p:sp>
        <p:nvSpPr>
          <p:cNvPr id="54279" name="Rectangle 7"/>
          <p:cNvSpPr>
            <a:spLocks noGrp="1" noChangeArrowheads="1"/>
          </p:cNvSpPr>
          <p:nvPr>
            <p:ph idx="1"/>
          </p:nvPr>
        </p:nvSpPr>
        <p:spPr/>
        <p:txBody>
          <a:bodyPr>
            <a:normAutofit/>
          </a:bodyPr>
          <a:lstStyle/>
          <a:p>
            <a:pPr>
              <a:lnSpc>
                <a:spcPct val="90000"/>
              </a:lnSpc>
            </a:pPr>
            <a:r>
              <a:rPr lang="en-US" sz="2400" i="1" dirty="0"/>
              <a:t>I enjoyed myself a lot in this class. I learned so much and it helped to decide to go after my BS degree in </a:t>
            </a:r>
            <a:r>
              <a:rPr lang="en-US" sz="2400" i="1" dirty="0" smtClean="0"/>
              <a:t>ethno botany.</a:t>
            </a:r>
          </a:p>
          <a:p>
            <a:pPr>
              <a:lnSpc>
                <a:spcPct val="90000"/>
              </a:lnSpc>
              <a:buNone/>
            </a:pPr>
            <a:endParaRPr lang="en-US" sz="2400" i="1" dirty="0"/>
          </a:p>
          <a:p>
            <a:pPr>
              <a:lnSpc>
                <a:spcPct val="80000"/>
              </a:lnSpc>
            </a:pPr>
            <a:r>
              <a:rPr lang="en-US" sz="2400" i="1" dirty="0" smtClean="0"/>
              <a:t>The instructor was </a:t>
            </a:r>
            <a:r>
              <a:rPr lang="en-US" sz="2400" i="1" dirty="0"/>
              <a:t>supportive of every element of my class. He also built on previous experience and the most important thing was how he had access on information that was relevant to my region</a:t>
            </a:r>
            <a:r>
              <a:rPr lang="en-US" sz="2400" i="1" dirty="0" smtClean="0"/>
              <a:t>. </a:t>
            </a:r>
          </a:p>
          <a:p>
            <a:pPr>
              <a:lnSpc>
                <a:spcPct val="80000"/>
              </a:lnSpc>
              <a:buNone/>
            </a:pPr>
            <a:endParaRPr lang="en-US" sz="2400" i="1" dirty="0" smtClean="0"/>
          </a:p>
          <a:p>
            <a:pPr>
              <a:lnSpc>
                <a:spcPct val="80000"/>
              </a:lnSpc>
            </a:pPr>
            <a:r>
              <a:rPr lang="en-US" sz="2400" i="1" dirty="0" smtClean="0"/>
              <a:t>The instructor in this class made a real turn around in his teaching methods and made math something I wanted to learn not something I had to take. Good job.</a:t>
            </a:r>
          </a:p>
          <a:p>
            <a:pPr>
              <a:lnSpc>
                <a:spcPct val="90000"/>
              </a:lnSpc>
            </a:pPr>
            <a:endParaRPr lang="en-US" sz="28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r>
              <a:rPr lang="en-US" sz="4800" b="1" dirty="0" smtClean="0"/>
              <a:t>Student Comments</a:t>
            </a:r>
            <a:endParaRPr lang="en-US" sz="4800" b="1" dirty="0"/>
          </a:p>
        </p:txBody>
      </p:sp>
      <p:sp>
        <p:nvSpPr>
          <p:cNvPr id="58371" name="Rectangle 3"/>
          <p:cNvSpPr>
            <a:spLocks noGrp="1" noChangeArrowheads="1"/>
          </p:cNvSpPr>
          <p:nvPr>
            <p:ph idx="1"/>
          </p:nvPr>
        </p:nvSpPr>
        <p:spPr/>
        <p:txBody>
          <a:bodyPr>
            <a:normAutofit/>
          </a:bodyPr>
          <a:lstStyle/>
          <a:p>
            <a:pPr>
              <a:lnSpc>
                <a:spcPct val="80000"/>
              </a:lnSpc>
            </a:pPr>
            <a:r>
              <a:rPr lang="en-US" sz="2400" i="1" dirty="0" smtClean="0"/>
              <a:t>I loved the off campus experiences and the learning we did through observation and self examination. The students in this class were very supportive and sincere making a great environment for discussion. The case studies and presentations were a highlight and a great `out of the box` way to understand sociology.</a:t>
            </a:r>
          </a:p>
          <a:p>
            <a:pPr>
              <a:lnSpc>
                <a:spcPct val="80000"/>
              </a:lnSpc>
            </a:pPr>
            <a:endParaRPr lang="en-US" sz="2400" i="1" dirty="0" smtClean="0"/>
          </a:p>
          <a:p>
            <a:pPr>
              <a:lnSpc>
                <a:spcPct val="80000"/>
              </a:lnSpc>
            </a:pPr>
            <a:r>
              <a:rPr lang="en-US" sz="2400" i="1" dirty="0" smtClean="0"/>
              <a:t>The </a:t>
            </a:r>
            <a:r>
              <a:rPr lang="en-US" sz="2400" i="1" dirty="0"/>
              <a:t>course was fantastic. It was culturally relevant and provoked much thought from me</a:t>
            </a:r>
            <a:r>
              <a:rPr lang="en-US" sz="2400" i="1" dirty="0" smtClean="0"/>
              <a:t>.</a:t>
            </a:r>
          </a:p>
          <a:p>
            <a:pPr>
              <a:lnSpc>
                <a:spcPct val="80000"/>
              </a:lnSpc>
            </a:pPr>
            <a:endParaRPr lang="en-US" sz="2400" i="1" dirty="0"/>
          </a:p>
          <a:p>
            <a:pPr>
              <a:lnSpc>
                <a:spcPct val="80000"/>
              </a:lnSpc>
            </a:pPr>
            <a:r>
              <a:rPr lang="en-US" sz="2400" i="1" dirty="0"/>
              <a:t>The Native American content is Awesome!</a:t>
            </a:r>
          </a:p>
          <a:p>
            <a:pPr>
              <a:lnSpc>
                <a:spcPct val="80000"/>
              </a:lnSpc>
            </a:pP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Rot="1" noChangeArrowheads="1"/>
          </p:cNvSpPr>
          <p:nvPr>
            <p:ph type="title"/>
          </p:nvPr>
        </p:nvSpPr>
        <p:spPr>
          <a:xfrm>
            <a:off x="914400" y="914400"/>
            <a:ext cx="7772400" cy="932688"/>
          </a:xfrm>
        </p:spPr>
        <p:txBody>
          <a:bodyPr>
            <a:noAutofit/>
          </a:bodyPr>
          <a:lstStyle/>
          <a:p>
            <a:r>
              <a:rPr lang="en-US" sz="2800" i="1" dirty="0" smtClean="0"/>
              <a:t/>
            </a:r>
            <a:br>
              <a:rPr lang="en-US" sz="2800" i="1" dirty="0" smtClean="0"/>
            </a:br>
            <a:r>
              <a:rPr lang="en-US" sz="2800" i="1" dirty="0" smtClean="0"/>
              <a:t> </a:t>
            </a:r>
            <a:br>
              <a:rPr lang="en-US" sz="2800" i="1" dirty="0" smtClean="0"/>
            </a:br>
            <a:r>
              <a:rPr lang="en-US" sz="2800" i="1" dirty="0" smtClean="0"/>
              <a:t/>
            </a:r>
            <a:br>
              <a:rPr lang="en-US" sz="2800" i="1" dirty="0" smtClean="0"/>
            </a:br>
            <a:r>
              <a:rPr lang="en-US" sz="2800" i="1" dirty="0" smtClean="0"/>
              <a:t/>
            </a:r>
            <a:br>
              <a:rPr lang="en-US" sz="2800" i="1" dirty="0" smtClean="0"/>
            </a:br>
            <a:r>
              <a:rPr lang="en-US" sz="2800" dirty="0" smtClean="0"/>
              <a:t/>
            </a:r>
            <a:br>
              <a:rPr lang="en-US" sz="2800" dirty="0" smtClean="0"/>
            </a:br>
            <a:endParaRPr lang="en-US" sz="2800" dirty="0"/>
          </a:p>
        </p:txBody>
      </p:sp>
      <p:graphicFrame>
        <p:nvGraphicFramePr>
          <p:cNvPr id="28675" name="Object 3"/>
          <p:cNvGraphicFramePr>
            <a:graphicFrameLocks noChangeAspect="1"/>
          </p:cNvGraphicFramePr>
          <p:nvPr>
            <p:ph idx="1"/>
          </p:nvPr>
        </p:nvGraphicFramePr>
        <p:xfrm>
          <a:off x="292871" y="2139707"/>
          <a:ext cx="8546329" cy="4375393"/>
        </p:xfrm>
        <a:graphic>
          <a:graphicData uri="http://schemas.openxmlformats.org/presentationml/2006/ole">
            <p:oleObj spid="_x0000_s1026" name="Chart" r:id="rId4" imgW="7962900" imgH="4076700" progId="Excel.Sheet.8">
              <p:embed/>
            </p:oleObj>
          </a:graphicData>
        </a:graphic>
      </p:graphicFrame>
      <p:sp>
        <p:nvSpPr>
          <p:cNvPr id="4" name="Rectangle 3"/>
          <p:cNvSpPr/>
          <p:nvPr/>
        </p:nvSpPr>
        <p:spPr>
          <a:xfrm>
            <a:off x="457200" y="685800"/>
            <a:ext cx="8305800" cy="1754326"/>
          </a:xfrm>
          <a:prstGeom prst="rect">
            <a:avLst/>
          </a:prstGeom>
        </p:spPr>
        <p:txBody>
          <a:bodyPr wrap="square">
            <a:spAutoFit/>
          </a:bodyPr>
          <a:lstStyle/>
          <a:p>
            <a:r>
              <a:rPr lang="en-US" sz="4800" b="1" dirty="0" smtClean="0">
                <a:solidFill>
                  <a:schemeClr val="tx2"/>
                </a:solidFill>
                <a:latin typeface="+mj-lt"/>
                <a:ea typeface="+mj-ea"/>
                <a:cs typeface="+mj-cs"/>
              </a:rPr>
              <a:t>Student Perspectives</a:t>
            </a:r>
          </a:p>
          <a:p>
            <a:r>
              <a:rPr lang="en-US" sz="2000" i="1" dirty="0" smtClean="0">
                <a:solidFill>
                  <a:schemeClr val="tx2"/>
                </a:solidFill>
                <a:latin typeface="+mj-lt"/>
                <a:ea typeface="+mj-ea"/>
                <a:cs typeface="+mj-cs"/>
              </a:rPr>
              <a:t>Community College Survey of Student Engagement (CCSSE)  </a:t>
            </a:r>
          </a:p>
          <a:p>
            <a:r>
              <a:rPr lang="en-US" sz="2000" i="1" dirty="0" smtClean="0">
                <a:solidFill>
                  <a:schemeClr val="tx2"/>
                </a:solidFill>
                <a:latin typeface="+mj-lt"/>
                <a:ea typeface="+mj-ea"/>
                <a:cs typeface="+mj-cs"/>
              </a:rPr>
              <a:t>Benchmarks for  Effective Educational Practice  - 2011 Comparative Data</a:t>
            </a:r>
            <a:br>
              <a:rPr lang="en-US" sz="2000" i="1" dirty="0" smtClean="0">
                <a:solidFill>
                  <a:schemeClr val="tx2"/>
                </a:solidFill>
                <a:latin typeface="+mj-lt"/>
                <a:ea typeface="+mj-ea"/>
                <a:cs typeface="+mj-cs"/>
              </a:rPr>
            </a:br>
            <a:endParaRPr lang="en-US" sz="2000" i="1"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fontScale="90000"/>
          </a:bodyPr>
          <a:lstStyle/>
          <a:p>
            <a:r>
              <a:rPr lang="en-US" sz="5300" b="1" dirty="0" smtClean="0"/>
              <a:t>Student Perspectives</a:t>
            </a:r>
            <a:r>
              <a:rPr lang="en-US" sz="6000" b="1" dirty="0" smtClean="0"/>
              <a:t/>
            </a:r>
            <a:br>
              <a:rPr lang="en-US" sz="6000" b="1" dirty="0" smtClean="0"/>
            </a:br>
            <a:r>
              <a:rPr lang="en-US" sz="2200" i="1" dirty="0" smtClean="0"/>
              <a:t>Comparison of 2005 and 2011 CCSSE Responses</a:t>
            </a:r>
            <a:endParaRPr lang="en-US" sz="2200" dirty="0" smtClean="0"/>
          </a:p>
        </p:txBody>
      </p:sp>
      <p:graphicFrame>
        <p:nvGraphicFramePr>
          <p:cNvPr id="4" name="Content Placeholder 3"/>
          <p:cNvGraphicFramePr>
            <a:graphicFrameLocks noGrp="1"/>
          </p:cNvGraphicFramePr>
          <p:nvPr>
            <p:ph idx="1"/>
          </p:nvPr>
        </p:nvGraphicFramePr>
        <p:xfrm>
          <a:off x="800100" y="1828800"/>
          <a:ext cx="7543800" cy="4977912"/>
        </p:xfrm>
        <a:graphic>
          <a:graphicData uri="http://schemas.openxmlformats.org/drawingml/2006/table">
            <a:tbl>
              <a:tblPr firstRow="1" bandRow="1">
                <a:tableStyleId>{5C22544A-7EE6-4342-B048-85BDC9FD1C3A}</a:tableStyleId>
              </a:tblPr>
              <a:tblGrid>
                <a:gridCol w="1885950"/>
                <a:gridCol w="1885950"/>
                <a:gridCol w="2444750"/>
                <a:gridCol w="1327150"/>
              </a:tblGrid>
              <a:tr h="646235">
                <a:tc>
                  <a:txBody>
                    <a:bodyPr/>
                    <a:lstStyle/>
                    <a:p>
                      <a:r>
                        <a:rPr lang="en-US" dirty="0" smtClean="0"/>
                        <a:t>CCSSE</a:t>
                      </a:r>
                      <a:r>
                        <a:rPr lang="en-US" baseline="0" dirty="0" smtClean="0"/>
                        <a:t> Benchmark</a:t>
                      </a:r>
                      <a:endParaRPr lang="en-US" dirty="0"/>
                    </a:p>
                  </a:txBody>
                  <a:tcPr/>
                </a:tc>
                <a:tc>
                  <a:txBody>
                    <a:bodyPr/>
                    <a:lstStyle/>
                    <a:p>
                      <a:r>
                        <a:rPr lang="en-US" dirty="0" smtClean="0"/>
                        <a:t>2005</a:t>
                      </a:r>
                      <a:r>
                        <a:rPr lang="en-US" baseline="0" dirty="0" smtClean="0"/>
                        <a:t> Report </a:t>
                      </a:r>
                    </a:p>
                    <a:p>
                      <a:r>
                        <a:rPr lang="en-US" baseline="0" dirty="0" smtClean="0"/>
                        <a:t>124 participants</a:t>
                      </a:r>
                      <a:endParaRPr lang="en-US" dirty="0"/>
                    </a:p>
                  </a:txBody>
                  <a:tcPr/>
                </a:tc>
                <a:tc>
                  <a:txBody>
                    <a:bodyPr/>
                    <a:lstStyle/>
                    <a:p>
                      <a:r>
                        <a:rPr lang="en-US" dirty="0" smtClean="0"/>
                        <a:t>2011</a:t>
                      </a:r>
                      <a:r>
                        <a:rPr lang="en-US" baseline="0" dirty="0" smtClean="0"/>
                        <a:t> Report </a:t>
                      </a:r>
                    </a:p>
                    <a:p>
                      <a:r>
                        <a:rPr lang="en-US" baseline="0" dirty="0" smtClean="0"/>
                        <a:t>233 participants</a:t>
                      </a:r>
                      <a:endParaRPr lang="en-US" dirty="0"/>
                    </a:p>
                  </a:txBody>
                  <a:tcPr/>
                </a:tc>
                <a:tc>
                  <a:txBody>
                    <a:bodyPr/>
                    <a:lstStyle/>
                    <a:p>
                      <a:r>
                        <a:rPr lang="en-US" dirty="0" smtClean="0"/>
                        <a:t>% change</a:t>
                      </a:r>
                      <a:endParaRPr lang="en-US" dirty="0"/>
                    </a:p>
                  </a:txBody>
                  <a:tcPr/>
                </a:tc>
              </a:tr>
              <a:tr h="830873">
                <a:tc>
                  <a:txBody>
                    <a:bodyPr/>
                    <a:lstStyle/>
                    <a:p>
                      <a:r>
                        <a:rPr lang="en-US" sz="1600" dirty="0" smtClean="0"/>
                        <a:t>Active &amp;</a:t>
                      </a:r>
                      <a:r>
                        <a:rPr lang="en-US" sz="1600" baseline="0" dirty="0" smtClean="0"/>
                        <a:t> Collaborative Learning</a:t>
                      </a:r>
                      <a:endParaRPr lang="en-US" sz="1600" dirty="0"/>
                    </a:p>
                  </a:txBody>
                  <a:tcPr/>
                </a:tc>
                <a:tc>
                  <a:txBody>
                    <a:bodyPr/>
                    <a:lstStyle/>
                    <a:p>
                      <a:r>
                        <a:rPr lang="en-US" sz="1600" b="1" dirty="0" smtClean="0"/>
                        <a:t>52.8%</a:t>
                      </a:r>
                      <a:endParaRPr lang="en-US" sz="1600" b="1" dirty="0"/>
                    </a:p>
                  </a:txBody>
                  <a:tcPr/>
                </a:tc>
                <a:tc>
                  <a:txBody>
                    <a:bodyPr/>
                    <a:lstStyle/>
                    <a:p>
                      <a:r>
                        <a:rPr lang="en-US" sz="1600" b="1" dirty="0" smtClean="0"/>
                        <a:t>54.8%</a:t>
                      </a:r>
                      <a:r>
                        <a:rPr lang="en-US" sz="1600" b="1" baseline="0" dirty="0" smtClean="0"/>
                        <a:t> </a:t>
                      </a:r>
                      <a:r>
                        <a:rPr lang="en-US" sz="1600" baseline="0" dirty="0" smtClean="0"/>
                        <a:t/>
                      </a:r>
                      <a:br>
                        <a:rPr lang="en-US" sz="1600" baseline="0" dirty="0" smtClean="0"/>
                      </a:br>
                      <a:r>
                        <a:rPr lang="en-US" sz="1400" baseline="0" dirty="0" smtClean="0"/>
                        <a:t>reported active engagement</a:t>
                      </a:r>
                      <a:endParaRPr lang="en-US" sz="1400" dirty="0"/>
                    </a:p>
                  </a:txBody>
                  <a:tcPr/>
                </a:tc>
                <a:tc>
                  <a:txBody>
                    <a:bodyPr/>
                    <a:lstStyle/>
                    <a:p>
                      <a:r>
                        <a:rPr lang="en-US" sz="1600" b="1" dirty="0" smtClean="0"/>
                        <a:t>+2%</a:t>
                      </a:r>
                      <a:endParaRPr lang="en-US" sz="1600" b="1" dirty="0"/>
                    </a:p>
                  </a:txBody>
                  <a:tcPr/>
                </a:tc>
              </a:tr>
              <a:tr h="1077058">
                <a:tc>
                  <a:txBody>
                    <a:bodyPr/>
                    <a:lstStyle/>
                    <a:p>
                      <a:r>
                        <a:rPr lang="en-US" sz="1600" dirty="0" smtClean="0"/>
                        <a:t>Student Effort</a:t>
                      </a:r>
                      <a:endParaRPr lang="en-US" sz="1600" dirty="0"/>
                    </a:p>
                  </a:txBody>
                  <a:tcPr/>
                </a:tc>
                <a:tc>
                  <a:txBody>
                    <a:bodyPr/>
                    <a:lstStyle/>
                    <a:p>
                      <a:r>
                        <a:rPr lang="en-US" sz="1600" b="1" dirty="0" smtClean="0"/>
                        <a:t>51%%</a:t>
                      </a:r>
                      <a:endParaRPr lang="en-US" sz="1600" b="1" dirty="0"/>
                    </a:p>
                  </a:txBody>
                  <a:tcPr/>
                </a:tc>
                <a:tc>
                  <a:txBody>
                    <a:bodyPr/>
                    <a:lstStyle/>
                    <a:p>
                      <a:r>
                        <a:rPr lang="en-US" sz="1600" b="1" dirty="0" smtClean="0"/>
                        <a:t>51.5% </a:t>
                      </a:r>
                      <a:r>
                        <a:rPr lang="en-US" sz="1600" dirty="0" smtClean="0"/>
                        <a:t/>
                      </a:r>
                      <a:br>
                        <a:rPr lang="en-US" sz="1600" dirty="0" smtClean="0"/>
                      </a:br>
                      <a:r>
                        <a:rPr lang="en-US" sz="1400" dirty="0" smtClean="0"/>
                        <a:t>reported their perception</a:t>
                      </a:r>
                      <a:r>
                        <a:rPr lang="en-US" sz="1400" baseline="0" dirty="0" smtClean="0"/>
                        <a:t>s of how their own behavior influenced learning</a:t>
                      </a:r>
                      <a:endParaRPr lang="en-US" sz="1400" dirty="0"/>
                    </a:p>
                  </a:txBody>
                  <a:tcPr/>
                </a:tc>
                <a:tc>
                  <a:txBody>
                    <a:bodyPr/>
                    <a:lstStyle/>
                    <a:p>
                      <a:r>
                        <a:rPr lang="en-US" sz="1600" b="1" dirty="0" smtClean="0"/>
                        <a:t>+0.5%</a:t>
                      </a:r>
                      <a:endParaRPr lang="en-US" sz="1600" b="1" dirty="0"/>
                    </a:p>
                  </a:txBody>
                  <a:tcPr/>
                </a:tc>
              </a:tr>
              <a:tr h="830873">
                <a:tc>
                  <a:txBody>
                    <a:bodyPr/>
                    <a:lstStyle/>
                    <a:p>
                      <a:r>
                        <a:rPr lang="en-US" sz="1600" dirty="0" smtClean="0"/>
                        <a:t>Academic Challenge</a:t>
                      </a:r>
                      <a:endParaRPr lang="en-US" sz="1600" dirty="0"/>
                    </a:p>
                  </a:txBody>
                  <a:tcPr/>
                </a:tc>
                <a:tc>
                  <a:txBody>
                    <a:bodyPr/>
                    <a:lstStyle/>
                    <a:p>
                      <a:r>
                        <a:rPr lang="en-US" sz="1600" b="1" dirty="0" smtClean="0"/>
                        <a:t>45.9%</a:t>
                      </a:r>
                      <a:endParaRPr lang="en-US" sz="1600" b="1" dirty="0"/>
                    </a:p>
                  </a:txBody>
                  <a:tcPr/>
                </a:tc>
                <a:tc>
                  <a:txBody>
                    <a:bodyPr/>
                    <a:lstStyle/>
                    <a:p>
                      <a:r>
                        <a:rPr lang="en-US" sz="1600" b="1" dirty="0" smtClean="0"/>
                        <a:t>48.0%</a:t>
                      </a:r>
                      <a:r>
                        <a:rPr lang="en-US" sz="1600" baseline="0" dirty="0" smtClean="0"/>
                        <a:t> </a:t>
                      </a:r>
                      <a:br>
                        <a:rPr lang="en-US" sz="1600" baseline="0" dirty="0" smtClean="0"/>
                      </a:br>
                      <a:r>
                        <a:rPr lang="en-US" sz="1400" baseline="0" dirty="0" smtClean="0"/>
                        <a:t>reported intellectually challenging experiences</a:t>
                      </a:r>
                      <a:endParaRPr lang="en-US" sz="1400" dirty="0"/>
                    </a:p>
                  </a:txBody>
                  <a:tcPr/>
                </a:tc>
                <a:tc>
                  <a:txBody>
                    <a:bodyPr/>
                    <a:lstStyle/>
                    <a:p>
                      <a:r>
                        <a:rPr lang="en-US" sz="1600" b="1" dirty="0" smtClean="0"/>
                        <a:t>+2.1%</a:t>
                      </a:r>
                      <a:endParaRPr lang="en-US" sz="1600" b="1" dirty="0"/>
                    </a:p>
                  </a:txBody>
                  <a:tcPr/>
                </a:tc>
              </a:tr>
              <a:tr h="584688">
                <a:tc>
                  <a:txBody>
                    <a:bodyPr/>
                    <a:lstStyle/>
                    <a:p>
                      <a:r>
                        <a:rPr lang="en-US" sz="1600" dirty="0" smtClean="0"/>
                        <a:t>Student-Faculty</a:t>
                      </a:r>
                      <a:r>
                        <a:rPr lang="en-US" sz="1600" baseline="0" dirty="0" smtClean="0"/>
                        <a:t> Interaction</a:t>
                      </a:r>
                      <a:endParaRPr lang="en-US" sz="1600" dirty="0"/>
                    </a:p>
                  </a:txBody>
                  <a:tcPr/>
                </a:tc>
                <a:tc>
                  <a:txBody>
                    <a:bodyPr/>
                    <a:lstStyle/>
                    <a:p>
                      <a:r>
                        <a:rPr lang="en-US" sz="1600" b="1" dirty="0" smtClean="0"/>
                        <a:t>66%</a:t>
                      </a:r>
                      <a:endParaRPr lang="en-US" sz="1600" b="1" dirty="0"/>
                    </a:p>
                  </a:txBody>
                  <a:tcPr/>
                </a:tc>
                <a:tc>
                  <a:txBody>
                    <a:bodyPr/>
                    <a:lstStyle/>
                    <a:p>
                      <a:r>
                        <a:rPr lang="en-US" sz="1600" b="1" dirty="0" smtClean="0"/>
                        <a:t>57.4% </a:t>
                      </a:r>
                      <a:r>
                        <a:rPr lang="en-US" sz="1600" dirty="0" smtClean="0"/>
                        <a:t/>
                      </a:r>
                      <a:br>
                        <a:rPr lang="en-US" sz="1600" dirty="0" smtClean="0"/>
                      </a:br>
                      <a:r>
                        <a:rPr lang="en-US" sz="1400" dirty="0" smtClean="0"/>
                        <a:t>reported high levels of contact</a:t>
                      </a:r>
                      <a:endParaRPr lang="en-US" sz="1400" dirty="0"/>
                    </a:p>
                  </a:txBody>
                  <a:tcPr/>
                </a:tc>
                <a:tc>
                  <a:txBody>
                    <a:bodyPr/>
                    <a:lstStyle/>
                    <a:p>
                      <a:r>
                        <a:rPr lang="en-US" sz="1600" b="1" dirty="0" smtClean="0"/>
                        <a:t>-8.6%</a:t>
                      </a:r>
                      <a:endParaRPr lang="en-US" sz="1600" b="1" dirty="0"/>
                    </a:p>
                  </a:txBody>
                  <a:tcPr/>
                </a:tc>
              </a:tr>
              <a:tr h="830873">
                <a:tc>
                  <a:txBody>
                    <a:bodyPr/>
                    <a:lstStyle/>
                    <a:p>
                      <a:r>
                        <a:rPr lang="en-US" sz="1600" dirty="0" smtClean="0"/>
                        <a:t>Support for Learners</a:t>
                      </a:r>
                      <a:endParaRPr lang="en-US" sz="1600" dirty="0"/>
                    </a:p>
                  </a:txBody>
                  <a:tcPr/>
                </a:tc>
                <a:tc>
                  <a:txBody>
                    <a:bodyPr/>
                    <a:lstStyle/>
                    <a:p>
                      <a:r>
                        <a:rPr lang="en-US" sz="1600" b="1" dirty="0" smtClean="0"/>
                        <a:t>59.4%</a:t>
                      </a:r>
                      <a:endParaRPr lang="en-US" sz="1600" b="1" dirty="0"/>
                    </a:p>
                  </a:txBody>
                  <a:tcPr/>
                </a:tc>
                <a:tc>
                  <a:txBody>
                    <a:bodyPr/>
                    <a:lstStyle/>
                    <a:p>
                      <a:r>
                        <a:rPr lang="en-US" sz="1600" b="1" dirty="0" smtClean="0"/>
                        <a:t>55.9% </a:t>
                      </a:r>
                      <a:r>
                        <a:rPr lang="en-US" sz="1600" dirty="0" smtClean="0"/>
                        <a:t/>
                      </a:r>
                      <a:br>
                        <a:rPr lang="en-US" sz="1600" dirty="0" smtClean="0"/>
                      </a:br>
                      <a:r>
                        <a:rPr lang="en-US" sz="1400" dirty="0" smtClean="0"/>
                        <a:t>reported high non-academic and academic supports</a:t>
                      </a:r>
                      <a:endParaRPr lang="en-US" sz="1400" dirty="0"/>
                    </a:p>
                  </a:txBody>
                  <a:tcPr/>
                </a:tc>
                <a:tc>
                  <a:txBody>
                    <a:bodyPr/>
                    <a:lstStyle/>
                    <a:p>
                      <a:r>
                        <a:rPr lang="en-US" sz="1600" b="1" dirty="0" smtClean="0"/>
                        <a:t>-3.5%</a:t>
                      </a:r>
                      <a:endParaRPr lang="en-US" sz="1600" b="1" dirty="0"/>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pPr algn="ctr"/>
            <a:r>
              <a:rPr lang="en-US" sz="4800" b="1" dirty="0" smtClean="0"/>
              <a:t>Impact on Students</a:t>
            </a:r>
            <a:r>
              <a:rPr lang="en-US" dirty="0" smtClean="0"/>
              <a:t/>
            </a:r>
            <a:br>
              <a:rPr lang="en-US" dirty="0" smtClean="0"/>
            </a:br>
            <a:r>
              <a:rPr lang="en-US" sz="2400" dirty="0" smtClean="0"/>
              <a:t>Annual Course Completion Rate (college level courses)</a:t>
            </a:r>
            <a:endParaRPr lang="en-US" sz="2400" dirty="0"/>
          </a:p>
        </p:txBody>
      </p:sp>
      <p:graphicFrame>
        <p:nvGraphicFramePr>
          <p:cNvPr id="5" name="Content Placeholder 4"/>
          <p:cNvGraphicFramePr>
            <a:graphicFrameLocks noGrp="1"/>
          </p:cNvGraphicFramePr>
          <p:nvPr>
            <p:ph idx="1"/>
          </p:nvPr>
        </p:nvGraphicFramePr>
        <p:xfrm>
          <a:off x="457200" y="2133600"/>
          <a:ext cx="8229600" cy="37795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Academic Year</a:t>
                      </a:r>
                      <a:endParaRPr lang="en-US" dirty="0"/>
                    </a:p>
                  </a:txBody>
                  <a:tcPr/>
                </a:tc>
                <a:tc>
                  <a:txBody>
                    <a:bodyPr/>
                    <a:lstStyle/>
                    <a:p>
                      <a:r>
                        <a:rPr lang="en-US" dirty="0" smtClean="0"/>
                        <a:t>Projected</a:t>
                      </a:r>
                      <a:r>
                        <a:rPr lang="en-US" baseline="0" dirty="0" smtClean="0"/>
                        <a:t> rate</a:t>
                      </a:r>
                      <a:endParaRPr lang="en-US" dirty="0"/>
                    </a:p>
                  </a:txBody>
                  <a:tcPr/>
                </a:tc>
                <a:tc>
                  <a:txBody>
                    <a:bodyPr/>
                    <a:lstStyle/>
                    <a:p>
                      <a:r>
                        <a:rPr lang="en-US" dirty="0" smtClean="0"/>
                        <a:t>Actual rate</a:t>
                      </a:r>
                      <a:endParaRPr lang="en-US" dirty="0"/>
                    </a:p>
                  </a:txBody>
                  <a:tcPr/>
                </a:tc>
                <a:tc>
                  <a:txBody>
                    <a:bodyPr/>
                    <a:lstStyle/>
                    <a:p>
                      <a:r>
                        <a:rPr lang="en-US" dirty="0" smtClean="0"/>
                        <a:t>% change from prior year</a:t>
                      </a:r>
                      <a:endParaRPr lang="en-US" dirty="0"/>
                    </a:p>
                  </a:txBody>
                  <a:tcPr/>
                </a:tc>
              </a:tr>
              <a:tr h="370840">
                <a:tc>
                  <a:txBody>
                    <a:bodyPr/>
                    <a:lstStyle/>
                    <a:p>
                      <a:r>
                        <a:rPr lang="en-US" dirty="0" smtClean="0"/>
                        <a:t>06-07</a:t>
                      </a:r>
                      <a:endParaRPr lang="en-US" dirty="0"/>
                    </a:p>
                  </a:txBody>
                  <a:tcPr/>
                </a:tc>
                <a:tc>
                  <a:txBody>
                    <a:bodyPr/>
                    <a:lstStyle/>
                    <a:p>
                      <a:r>
                        <a:rPr lang="en-US" dirty="0" smtClean="0"/>
                        <a:t>68% (actual)</a:t>
                      </a:r>
                      <a:endParaRPr lang="en-US" dirty="0"/>
                    </a:p>
                  </a:txBody>
                  <a:tcPr/>
                </a:tc>
                <a:tc>
                  <a:txBody>
                    <a:bodyPr/>
                    <a:lstStyle/>
                    <a:p>
                      <a:r>
                        <a:rPr lang="en-US" dirty="0" smtClean="0"/>
                        <a:t>68%</a:t>
                      </a:r>
                      <a:endParaRPr lang="en-US" dirty="0"/>
                    </a:p>
                  </a:txBody>
                  <a:tcPr/>
                </a:tc>
                <a:tc>
                  <a:txBody>
                    <a:bodyPr/>
                    <a:lstStyle/>
                    <a:p>
                      <a:endParaRPr lang="en-US" dirty="0"/>
                    </a:p>
                  </a:txBody>
                  <a:tcPr/>
                </a:tc>
              </a:tr>
              <a:tr h="370840">
                <a:tc>
                  <a:txBody>
                    <a:bodyPr/>
                    <a:lstStyle/>
                    <a:p>
                      <a:r>
                        <a:rPr lang="en-US" dirty="0" smtClean="0"/>
                        <a:t>07-08</a:t>
                      </a:r>
                      <a:endParaRPr lang="en-US" dirty="0"/>
                    </a:p>
                  </a:txBody>
                  <a:tcPr/>
                </a:tc>
                <a:tc>
                  <a:txBody>
                    <a:bodyPr/>
                    <a:lstStyle/>
                    <a:p>
                      <a:r>
                        <a:rPr lang="en-US" dirty="0" smtClean="0"/>
                        <a:t>72%</a:t>
                      </a:r>
                      <a:endParaRPr lang="en-US" dirty="0"/>
                    </a:p>
                  </a:txBody>
                  <a:tcPr/>
                </a:tc>
                <a:tc>
                  <a:txBody>
                    <a:bodyPr/>
                    <a:lstStyle/>
                    <a:p>
                      <a:r>
                        <a:rPr lang="en-US" dirty="0" smtClean="0"/>
                        <a:t>76%</a:t>
                      </a:r>
                      <a:endParaRPr lang="en-US" dirty="0"/>
                    </a:p>
                  </a:txBody>
                  <a:tcPr/>
                </a:tc>
                <a:tc>
                  <a:txBody>
                    <a:bodyPr/>
                    <a:lstStyle/>
                    <a:p>
                      <a:r>
                        <a:rPr lang="en-US" dirty="0" smtClean="0"/>
                        <a:t>+8%</a:t>
                      </a:r>
                      <a:endParaRPr lang="en-US" dirty="0"/>
                    </a:p>
                  </a:txBody>
                  <a:tcPr/>
                </a:tc>
              </a:tr>
              <a:tr h="370840">
                <a:tc>
                  <a:txBody>
                    <a:bodyPr/>
                    <a:lstStyle/>
                    <a:p>
                      <a:r>
                        <a:rPr lang="en-US" dirty="0" smtClean="0"/>
                        <a:t>08-09</a:t>
                      </a:r>
                      <a:endParaRPr lang="en-US" dirty="0"/>
                    </a:p>
                  </a:txBody>
                  <a:tcPr/>
                </a:tc>
                <a:tc>
                  <a:txBody>
                    <a:bodyPr/>
                    <a:lstStyle/>
                    <a:p>
                      <a:r>
                        <a:rPr lang="en-US" dirty="0" smtClean="0"/>
                        <a:t>76%</a:t>
                      </a:r>
                      <a:endParaRPr lang="en-US" dirty="0"/>
                    </a:p>
                  </a:txBody>
                  <a:tcPr/>
                </a:tc>
                <a:tc>
                  <a:txBody>
                    <a:bodyPr/>
                    <a:lstStyle/>
                    <a:p>
                      <a:r>
                        <a:rPr lang="en-US" dirty="0" smtClean="0"/>
                        <a:t>79.6%</a:t>
                      </a:r>
                      <a:endParaRPr lang="en-US" dirty="0"/>
                    </a:p>
                  </a:txBody>
                  <a:tcPr/>
                </a:tc>
                <a:tc>
                  <a:txBody>
                    <a:bodyPr/>
                    <a:lstStyle/>
                    <a:p>
                      <a:r>
                        <a:rPr lang="en-US" dirty="0" smtClean="0"/>
                        <a:t>+3.6%</a:t>
                      </a:r>
                      <a:endParaRPr lang="en-US" dirty="0"/>
                    </a:p>
                  </a:txBody>
                  <a:tcPr/>
                </a:tc>
              </a:tr>
              <a:tr h="370840">
                <a:tc>
                  <a:txBody>
                    <a:bodyPr/>
                    <a:lstStyle/>
                    <a:p>
                      <a:r>
                        <a:rPr lang="en-US" dirty="0" smtClean="0"/>
                        <a:t>09-10</a:t>
                      </a:r>
                      <a:endParaRPr lang="en-US" dirty="0"/>
                    </a:p>
                  </a:txBody>
                  <a:tcPr/>
                </a:tc>
                <a:tc>
                  <a:txBody>
                    <a:bodyPr/>
                    <a:lstStyle/>
                    <a:p>
                      <a:r>
                        <a:rPr lang="en-US" dirty="0" smtClean="0"/>
                        <a:t>80%</a:t>
                      </a:r>
                      <a:endParaRPr lang="en-US" dirty="0"/>
                    </a:p>
                  </a:txBody>
                  <a:tcPr/>
                </a:tc>
                <a:tc>
                  <a:txBody>
                    <a:bodyPr/>
                    <a:lstStyle/>
                    <a:p>
                      <a:r>
                        <a:rPr lang="en-US" dirty="0" smtClean="0"/>
                        <a:t>78%</a:t>
                      </a:r>
                      <a:endParaRPr lang="en-US" dirty="0"/>
                    </a:p>
                  </a:txBody>
                  <a:tcPr/>
                </a:tc>
                <a:tc>
                  <a:txBody>
                    <a:bodyPr/>
                    <a:lstStyle/>
                    <a:p>
                      <a:r>
                        <a:rPr lang="en-US" dirty="0" smtClean="0"/>
                        <a:t>-1.6%</a:t>
                      </a:r>
                      <a:endParaRPr lang="en-US" dirty="0"/>
                    </a:p>
                  </a:txBody>
                  <a:tcPr/>
                </a:tc>
              </a:tr>
              <a:tr h="370840">
                <a:tc>
                  <a:txBody>
                    <a:bodyPr/>
                    <a:lstStyle/>
                    <a:p>
                      <a:r>
                        <a:rPr lang="en-US" dirty="0" smtClean="0"/>
                        <a:t>10-11</a:t>
                      </a:r>
                      <a:endParaRPr lang="en-US" dirty="0"/>
                    </a:p>
                  </a:txBody>
                  <a:tcPr/>
                </a:tc>
                <a:tc>
                  <a:txBody>
                    <a:bodyPr/>
                    <a:lstStyle/>
                    <a:p>
                      <a:r>
                        <a:rPr lang="en-US" dirty="0" smtClean="0"/>
                        <a:t>84%</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From 06-07 to 09-10</a:t>
                      </a:r>
                      <a:endParaRPr lang="en-US" dirty="0"/>
                    </a:p>
                  </a:txBody>
                  <a:tcPr/>
                </a:tc>
                <a:tc>
                  <a:txBody>
                    <a:bodyPr/>
                    <a:lstStyle/>
                    <a:p>
                      <a:endParaRPr lang="en-US" dirty="0"/>
                    </a:p>
                  </a:txBody>
                  <a:tcPr/>
                </a:tc>
                <a:tc>
                  <a:txBody>
                    <a:bodyPr/>
                    <a:lstStyle/>
                    <a:p>
                      <a:endParaRPr lang="en-US" dirty="0"/>
                    </a:p>
                  </a:txBody>
                  <a:tcPr/>
                </a:tc>
                <a:tc>
                  <a:txBody>
                    <a:bodyPr/>
                    <a:lstStyle/>
                    <a:p>
                      <a:r>
                        <a:rPr lang="en-US" b="1" dirty="0" smtClean="0"/>
                        <a:t>+10% from beginning</a:t>
                      </a:r>
                      <a:r>
                        <a:rPr lang="en-US" b="1" baseline="0" dirty="0" smtClean="0"/>
                        <a:t> of project</a:t>
                      </a:r>
                      <a:endParaRPr lang="en-US" b="1" dirty="0"/>
                    </a:p>
                  </a:txBody>
                  <a:tcPr/>
                </a:tc>
              </a:tr>
              <a:tr h="370840">
                <a:tc gridSpan="2">
                  <a:txBody>
                    <a:bodyPr/>
                    <a:lstStyle/>
                    <a:p>
                      <a:r>
                        <a:rPr lang="en-US" dirty="0" smtClean="0"/>
                        <a:t>* source: NWIC</a:t>
                      </a:r>
                      <a:r>
                        <a:rPr lang="en-US" baseline="0" dirty="0" smtClean="0"/>
                        <a:t> Registrar </a:t>
                      </a:r>
                      <a:endParaRPr lang="en-US" dirty="0"/>
                    </a:p>
                  </a:txBody>
                  <a:tcPr/>
                </a:tc>
                <a:tc hMerge="1">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77962"/>
          </a:xfrm>
        </p:spPr>
        <p:txBody>
          <a:bodyPr>
            <a:normAutofit/>
          </a:bodyPr>
          <a:lstStyle/>
          <a:p>
            <a:pPr algn="ctr"/>
            <a:r>
              <a:rPr lang="en-US" sz="4800" b="1" dirty="0" smtClean="0"/>
              <a:t>Impact on Students</a:t>
            </a:r>
            <a:r>
              <a:rPr lang="en-US" sz="3200" dirty="0" smtClean="0"/>
              <a:t/>
            </a:r>
            <a:br>
              <a:rPr lang="en-US" sz="3200" dirty="0" smtClean="0"/>
            </a:br>
            <a:r>
              <a:rPr lang="en-US" sz="2400" dirty="0" smtClean="0"/>
              <a:t>Fall-to-Fall Retention Rate (college level courses)</a:t>
            </a:r>
            <a:endParaRPr lang="en-US" sz="2400" dirty="0"/>
          </a:p>
        </p:txBody>
      </p:sp>
      <p:graphicFrame>
        <p:nvGraphicFramePr>
          <p:cNvPr id="6" name="Content Placeholder 5"/>
          <p:cNvGraphicFramePr>
            <a:graphicFrameLocks noGrp="1"/>
          </p:cNvGraphicFramePr>
          <p:nvPr>
            <p:ph idx="1"/>
          </p:nvPr>
        </p:nvGraphicFramePr>
        <p:xfrm>
          <a:off x="457200" y="2133600"/>
          <a:ext cx="8229600" cy="37795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Academic Year</a:t>
                      </a:r>
                      <a:endParaRPr lang="en-US" dirty="0"/>
                    </a:p>
                  </a:txBody>
                  <a:tcPr/>
                </a:tc>
                <a:tc>
                  <a:txBody>
                    <a:bodyPr/>
                    <a:lstStyle/>
                    <a:p>
                      <a:r>
                        <a:rPr lang="en-US" dirty="0" smtClean="0"/>
                        <a:t>Projected rate</a:t>
                      </a:r>
                      <a:endParaRPr lang="en-US" dirty="0"/>
                    </a:p>
                  </a:txBody>
                  <a:tcPr/>
                </a:tc>
                <a:tc>
                  <a:txBody>
                    <a:bodyPr/>
                    <a:lstStyle/>
                    <a:p>
                      <a:r>
                        <a:rPr lang="en-US" dirty="0" smtClean="0"/>
                        <a:t>Actual rate</a:t>
                      </a:r>
                      <a:endParaRPr lang="en-US" dirty="0"/>
                    </a:p>
                  </a:txBody>
                  <a:tcPr/>
                </a:tc>
                <a:tc>
                  <a:txBody>
                    <a:bodyPr/>
                    <a:lstStyle/>
                    <a:p>
                      <a:r>
                        <a:rPr lang="en-US" dirty="0" smtClean="0"/>
                        <a:t>% change from prior</a:t>
                      </a:r>
                      <a:r>
                        <a:rPr lang="en-US" baseline="0" dirty="0" smtClean="0"/>
                        <a:t> fall</a:t>
                      </a:r>
                      <a:endParaRPr lang="en-US" dirty="0"/>
                    </a:p>
                  </a:txBody>
                  <a:tcPr/>
                </a:tc>
              </a:tr>
              <a:tr h="370840">
                <a:tc>
                  <a:txBody>
                    <a:bodyPr/>
                    <a:lstStyle/>
                    <a:p>
                      <a:r>
                        <a:rPr lang="en-US" dirty="0" smtClean="0"/>
                        <a:t>06-07</a:t>
                      </a:r>
                      <a:endParaRPr lang="en-US" dirty="0"/>
                    </a:p>
                  </a:txBody>
                  <a:tcPr/>
                </a:tc>
                <a:tc>
                  <a:txBody>
                    <a:bodyPr/>
                    <a:lstStyle/>
                    <a:p>
                      <a:r>
                        <a:rPr lang="en-US" dirty="0" smtClean="0"/>
                        <a:t>39%  (actual)</a:t>
                      </a:r>
                      <a:endParaRPr lang="en-US" dirty="0"/>
                    </a:p>
                  </a:txBody>
                  <a:tcPr/>
                </a:tc>
                <a:tc>
                  <a:txBody>
                    <a:bodyPr/>
                    <a:lstStyle/>
                    <a:p>
                      <a:r>
                        <a:rPr lang="en-US" dirty="0" smtClean="0"/>
                        <a:t>39%</a:t>
                      </a:r>
                      <a:endParaRPr lang="en-US" dirty="0"/>
                    </a:p>
                  </a:txBody>
                  <a:tcPr/>
                </a:tc>
                <a:tc>
                  <a:txBody>
                    <a:bodyPr/>
                    <a:lstStyle/>
                    <a:p>
                      <a:endParaRPr lang="en-US" dirty="0"/>
                    </a:p>
                  </a:txBody>
                  <a:tcPr/>
                </a:tc>
              </a:tr>
              <a:tr h="370840">
                <a:tc>
                  <a:txBody>
                    <a:bodyPr/>
                    <a:lstStyle/>
                    <a:p>
                      <a:r>
                        <a:rPr lang="en-US" dirty="0" smtClean="0"/>
                        <a:t>07-08</a:t>
                      </a:r>
                      <a:endParaRPr lang="en-US" dirty="0"/>
                    </a:p>
                  </a:txBody>
                  <a:tcPr/>
                </a:tc>
                <a:tc>
                  <a:txBody>
                    <a:bodyPr/>
                    <a:lstStyle/>
                    <a:p>
                      <a:r>
                        <a:rPr lang="en-US" dirty="0" smtClean="0"/>
                        <a:t>44%</a:t>
                      </a:r>
                      <a:endParaRPr lang="en-US" dirty="0"/>
                    </a:p>
                  </a:txBody>
                  <a:tcPr/>
                </a:tc>
                <a:tc>
                  <a:txBody>
                    <a:bodyPr/>
                    <a:lstStyle/>
                    <a:p>
                      <a:r>
                        <a:rPr lang="en-US" dirty="0" smtClean="0"/>
                        <a:t>34%</a:t>
                      </a:r>
                      <a:endParaRPr lang="en-US" dirty="0"/>
                    </a:p>
                  </a:txBody>
                  <a:tcPr/>
                </a:tc>
                <a:tc>
                  <a:txBody>
                    <a:bodyPr/>
                    <a:lstStyle/>
                    <a:p>
                      <a:r>
                        <a:rPr lang="en-US" dirty="0" smtClean="0"/>
                        <a:t>-5%</a:t>
                      </a:r>
                      <a:endParaRPr lang="en-US" dirty="0"/>
                    </a:p>
                  </a:txBody>
                  <a:tcPr/>
                </a:tc>
              </a:tr>
              <a:tr h="370840">
                <a:tc>
                  <a:txBody>
                    <a:bodyPr/>
                    <a:lstStyle/>
                    <a:p>
                      <a:r>
                        <a:rPr lang="en-US" dirty="0" smtClean="0"/>
                        <a:t>08-09</a:t>
                      </a:r>
                      <a:endParaRPr lang="en-US" dirty="0"/>
                    </a:p>
                  </a:txBody>
                  <a:tcPr/>
                </a:tc>
                <a:tc>
                  <a:txBody>
                    <a:bodyPr/>
                    <a:lstStyle/>
                    <a:p>
                      <a:r>
                        <a:rPr lang="en-US" dirty="0" smtClean="0"/>
                        <a:t>46%</a:t>
                      </a:r>
                      <a:endParaRPr lang="en-US" dirty="0"/>
                    </a:p>
                  </a:txBody>
                  <a:tcPr/>
                </a:tc>
                <a:tc>
                  <a:txBody>
                    <a:bodyPr/>
                    <a:lstStyle/>
                    <a:p>
                      <a:r>
                        <a:rPr lang="en-US" dirty="0" smtClean="0"/>
                        <a:t>37%</a:t>
                      </a:r>
                      <a:endParaRPr lang="en-US" dirty="0"/>
                    </a:p>
                  </a:txBody>
                  <a:tcPr/>
                </a:tc>
                <a:tc>
                  <a:txBody>
                    <a:bodyPr/>
                    <a:lstStyle/>
                    <a:p>
                      <a:r>
                        <a:rPr lang="en-US" dirty="0" smtClean="0"/>
                        <a:t>+3%</a:t>
                      </a:r>
                      <a:endParaRPr lang="en-US" dirty="0"/>
                    </a:p>
                  </a:txBody>
                  <a:tcPr/>
                </a:tc>
              </a:tr>
              <a:tr h="370840">
                <a:tc>
                  <a:txBody>
                    <a:bodyPr/>
                    <a:lstStyle/>
                    <a:p>
                      <a:r>
                        <a:rPr lang="en-US" dirty="0" smtClean="0"/>
                        <a:t>09-10</a:t>
                      </a:r>
                      <a:endParaRPr lang="en-US" dirty="0"/>
                    </a:p>
                  </a:txBody>
                  <a:tcPr/>
                </a:tc>
                <a:tc>
                  <a:txBody>
                    <a:bodyPr/>
                    <a:lstStyle/>
                    <a:p>
                      <a:r>
                        <a:rPr lang="en-US" dirty="0" smtClean="0"/>
                        <a:t>54%</a:t>
                      </a:r>
                      <a:endParaRPr lang="en-US" dirty="0"/>
                    </a:p>
                  </a:txBody>
                  <a:tcPr/>
                </a:tc>
                <a:tc>
                  <a:txBody>
                    <a:bodyPr/>
                    <a:lstStyle/>
                    <a:p>
                      <a:r>
                        <a:rPr lang="en-US" dirty="0" smtClean="0"/>
                        <a:t>42%</a:t>
                      </a:r>
                      <a:endParaRPr lang="en-US" dirty="0"/>
                    </a:p>
                  </a:txBody>
                  <a:tcPr/>
                </a:tc>
                <a:tc>
                  <a:txBody>
                    <a:bodyPr/>
                    <a:lstStyle/>
                    <a:p>
                      <a:r>
                        <a:rPr lang="en-US" dirty="0" smtClean="0"/>
                        <a:t>+</a:t>
                      </a:r>
                      <a:r>
                        <a:rPr lang="en-US" baseline="0" dirty="0" smtClean="0"/>
                        <a:t>5%</a:t>
                      </a:r>
                      <a:endParaRPr lang="en-US" dirty="0"/>
                    </a:p>
                  </a:txBody>
                  <a:tcPr/>
                </a:tc>
              </a:tr>
              <a:tr h="370840">
                <a:tc>
                  <a:txBody>
                    <a:bodyPr/>
                    <a:lstStyle/>
                    <a:p>
                      <a:r>
                        <a:rPr lang="en-US" dirty="0" smtClean="0"/>
                        <a:t>10-11</a:t>
                      </a:r>
                      <a:endParaRPr lang="en-US" dirty="0"/>
                    </a:p>
                  </a:txBody>
                  <a:tcPr/>
                </a:tc>
                <a:tc>
                  <a:txBody>
                    <a:bodyPr/>
                    <a:lstStyle/>
                    <a:p>
                      <a:r>
                        <a:rPr lang="en-US" dirty="0" smtClean="0"/>
                        <a:t>59%</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From</a:t>
                      </a:r>
                      <a:r>
                        <a:rPr lang="en-US" baseline="0" dirty="0" smtClean="0"/>
                        <a:t> 06-07 to 09-10</a:t>
                      </a:r>
                      <a:endParaRPr lang="en-US" dirty="0"/>
                    </a:p>
                  </a:txBody>
                  <a:tcPr/>
                </a:tc>
                <a:tc>
                  <a:txBody>
                    <a:bodyPr/>
                    <a:lstStyle/>
                    <a:p>
                      <a:endParaRPr lang="en-US" dirty="0"/>
                    </a:p>
                  </a:txBody>
                  <a:tcPr/>
                </a:tc>
                <a:tc>
                  <a:txBody>
                    <a:bodyPr/>
                    <a:lstStyle/>
                    <a:p>
                      <a:endParaRPr lang="en-US" dirty="0"/>
                    </a:p>
                  </a:txBody>
                  <a:tcPr/>
                </a:tc>
                <a:tc>
                  <a:txBody>
                    <a:bodyPr/>
                    <a:lstStyle/>
                    <a:p>
                      <a:r>
                        <a:rPr lang="en-US" b="1" dirty="0" smtClean="0"/>
                        <a:t>+3% from beginning</a:t>
                      </a:r>
                      <a:r>
                        <a:rPr lang="en-US" b="1" baseline="0" dirty="0" smtClean="0"/>
                        <a:t> of project</a:t>
                      </a:r>
                      <a:endParaRPr lang="en-US" b="1" dirty="0"/>
                    </a:p>
                  </a:txBody>
                  <a:tcPr/>
                </a:tc>
              </a:tr>
              <a:tr h="370840">
                <a:tc gridSpan="3">
                  <a:txBody>
                    <a:bodyPr/>
                    <a:lstStyle/>
                    <a:p>
                      <a:r>
                        <a:rPr lang="en-US" dirty="0" smtClean="0"/>
                        <a:t>* source: NWIC 2010-11</a:t>
                      </a:r>
                      <a:r>
                        <a:rPr lang="en-US" baseline="0" dirty="0" smtClean="0"/>
                        <a:t> Student Success Report</a:t>
                      </a:r>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pPr algn="ctr"/>
            <a:r>
              <a:rPr lang="en-US" sz="4800" b="1" dirty="0" smtClean="0"/>
              <a:t>Impact on Faculty</a:t>
            </a:r>
            <a:endParaRPr lang="en-US" sz="4800" b="1" dirty="0"/>
          </a:p>
        </p:txBody>
      </p:sp>
      <p:pic>
        <p:nvPicPr>
          <p:cNvPr id="4" name="Content Placeholder 3" descr="IMG_2685_edit_smr-wayne-et-al-1200x900.jpg"/>
          <p:cNvPicPr>
            <a:picLocks noGrp="1" noChangeAspect="1"/>
          </p:cNvPicPr>
          <p:nvPr>
            <p:ph idx="1"/>
          </p:nvPr>
        </p:nvPicPr>
        <p:blipFill>
          <a:blip r:embed="rId2" cstate="print"/>
          <a:stretch>
            <a:fillRect/>
          </a:stretch>
        </p:blipFill>
        <p:spPr>
          <a:xfrm>
            <a:off x="1092201" y="1600201"/>
            <a:ext cx="6299200" cy="4724400"/>
          </a:xfrm>
        </p:spPr>
      </p:pic>
      <p:sp>
        <p:nvSpPr>
          <p:cNvPr id="5" name="TextBox 4"/>
          <p:cNvSpPr txBox="1"/>
          <p:nvPr/>
        </p:nvSpPr>
        <p:spPr>
          <a:xfrm>
            <a:off x="7620000" y="1676400"/>
            <a:ext cx="1143000" cy="3139321"/>
          </a:xfrm>
          <a:prstGeom prst="rect">
            <a:avLst/>
          </a:prstGeom>
          <a:noFill/>
        </p:spPr>
        <p:txBody>
          <a:bodyPr wrap="square" rtlCol="0">
            <a:spAutoFit/>
          </a:bodyPr>
          <a:lstStyle/>
          <a:p>
            <a:r>
              <a:rPr lang="en-US" i="1" dirty="0" smtClean="0">
                <a:latin typeface="+mj-lt"/>
              </a:rPr>
              <a:t>Faculty and Dean create their image  of what teaching and learning means at NWIC</a:t>
            </a:r>
            <a:endParaRPr lang="en-US" i="1" dirty="0">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89888"/>
          </a:xfrm>
        </p:spPr>
        <p:txBody>
          <a:bodyPr>
            <a:normAutofit/>
          </a:bodyPr>
          <a:lstStyle/>
          <a:p>
            <a:pPr algn="ctr"/>
            <a:r>
              <a:rPr lang="en-US" sz="4000" b="1" dirty="0" smtClean="0"/>
              <a:t>Development of an NWIC </a:t>
            </a:r>
            <a:br>
              <a:rPr lang="en-US" sz="4000" b="1" dirty="0" smtClean="0"/>
            </a:br>
            <a:r>
              <a:rPr lang="en-US" sz="4000" b="1" dirty="0" smtClean="0"/>
              <a:t>Philosophy of Teaching and Learning </a:t>
            </a:r>
            <a:endParaRPr lang="en-US" sz="4000" b="1" dirty="0"/>
          </a:p>
        </p:txBody>
      </p:sp>
      <p:sp>
        <p:nvSpPr>
          <p:cNvPr id="3" name="Content Placeholder 2"/>
          <p:cNvSpPr>
            <a:spLocks noGrp="1"/>
          </p:cNvSpPr>
          <p:nvPr>
            <p:ph idx="1"/>
          </p:nvPr>
        </p:nvSpPr>
        <p:spPr>
          <a:xfrm>
            <a:off x="609600" y="1828800"/>
            <a:ext cx="8229600" cy="4495800"/>
          </a:xfrm>
        </p:spPr>
        <p:txBody>
          <a:bodyPr>
            <a:normAutofit fontScale="92500" lnSpcReduction="20000"/>
          </a:bodyPr>
          <a:lstStyle/>
          <a:p>
            <a:pPr>
              <a:lnSpc>
                <a:spcPct val="110000"/>
              </a:lnSpc>
              <a:spcBef>
                <a:spcPts val="0"/>
              </a:spcBef>
            </a:pPr>
            <a:r>
              <a:rPr lang="en-US" dirty="0" smtClean="0"/>
              <a:t>Summer 2006 – Fall 2010 -Faculty brainstormed and drafts of philosophy are developed</a:t>
            </a:r>
          </a:p>
          <a:p>
            <a:pPr>
              <a:lnSpc>
                <a:spcPct val="110000"/>
              </a:lnSpc>
              <a:spcBef>
                <a:spcPts val="0"/>
              </a:spcBef>
            </a:pPr>
            <a:endParaRPr lang="en-US" dirty="0" smtClean="0"/>
          </a:p>
          <a:p>
            <a:pPr>
              <a:lnSpc>
                <a:spcPct val="110000"/>
              </a:lnSpc>
              <a:spcBef>
                <a:spcPts val="0"/>
              </a:spcBef>
            </a:pPr>
            <a:r>
              <a:rPr lang="en-US" dirty="0" smtClean="0"/>
              <a:t>Spring -Fall 2010 – Faculty/Instructional Leadership generate images that are combined to form the NWIC Teaching and Learning Initiative symbolic image</a:t>
            </a:r>
          </a:p>
          <a:p>
            <a:pPr>
              <a:lnSpc>
                <a:spcPct val="110000"/>
              </a:lnSpc>
              <a:spcBef>
                <a:spcPts val="0"/>
              </a:spcBef>
            </a:pPr>
            <a:endParaRPr lang="en-US" dirty="0" smtClean="0"/>
          </a:p>
          <a:p>
            <a:pPr>
              <a:lnSpc>
                <a:spcPct val="110000"/>
              </a:lnSpc>
              <a:spcBef>
                <a:spcPts val="0"/>
              </a:spcBef>
            </a:pPr>
            <a:r>
              <a:rPr lang="en-US" dirty="0" smtClean="0"/>
              <a:t>Spring and Summer 2011 – Image and faculty input used to articulate philosophy</a:t>
            </a:r>
          </a:p>
          <a:p>
            <a:pPr>
              <a:lnSpc>
                <a:spcPct val="110000"/>
              </a:lnSpc>
              <a:spcBef>
                <a:spcPts val="0"/>
              </a:spcBef>
            </a:pPr>
            <a:endParaRPr lang="en-US" dirty="0" smtClean="0"/>
          </a:p>
          <a:p>
            <a:pPr>
              <a:lnSpc>
                <a:spcPct val="110000"/>
              </a:lnSpc>
              <a:spcBef>
                <a:spcPts val="0"/>
              </a:spcBef>
            </a:pPr>
            <a:r>
              <a:rPr lang="en-US" dirty="0" smtClean="0"/>
              <a:t>Fall 2011 - Faculty begin drafting individual philosophies based on NWIC philosophy and integrate them into their work plans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Documents\NWIC\NWIC Images\Canoe Journey\silhouette_salish_illust.jpg"/>
          <p:cNvPicPr>
            <a:picLocks noChangeAspect="1" noChangeArrowheads="1"/>
          </p:cNvPicPr>
          <p:nvPr/>
        </p:nvPicPr>
        <p:blipFill>
          <a:blip r:embed="rId3" cstate="print">
            <a:duotone>
              <a:schemeClr val="bg2">
                <a:shade val="45000"/>
                <a:satMod val="135000"/>
              </a:schemeClr>
              <a:prstClr val="white"/>
            </a:duotone>
            <a:lum bright="15000"/>
          </a:blip>
          <a:stretch>
            <a:fillRect/>
          </a:stretch>
        </p:blipFill>
        <p:spPr bwMode="auto">
          <a:xfrm>
            <a:off x="1066799" y="1390392"/>
            <a:ext cx="7570995" cy="4400808"/>
          </a:xfrm>
          <a:prstGeom prst="rect">
            <a:avLst/>
          </a:prstGeom>
          <a:noFill/>
          <a:ln>
            <a:noFill/>
          </a:ln>
        </p:spPr>
      </p:pic>
      <p:sp>
        <p:nvSpPr>
          <p:cNvPr id="2" name="Title 1"/>
          <p:cNvSpPr>
            <a:spLocks noGrp="1"/>
          </p:cNvSpPr>
          <p:nvPr>
            <p:ph type="title"/>
          </p:nvPr>
        </p:nvSpPr>
        <p:spPr>
          <a:xfrm>
            <a:off x="533400" y="609600"/>
            <a:ext cx="8077200" cy="743712"/>
          </a:xfrm>
        </p:spPr>
        <p:txBody>
          <a:bodyPr>
            <a:noAutofit/>
          </a:bodyPr>
          <a:lstStyle/>
          <a:p>
            <a:pPr algn="ctr"/>
            <a:r>
              <a:rPr lang="en-US" sz="4800" b="1" dirty="0" smtClean="0"/>
              <a:t>Intellectual Capacity Building</a:t>
            </a:r>
            <a:endParaRPr lang="en-US" sz="4800" b="1" dirty="0"/>
          </a:p>
        </p:txBody>
      </p:sp>
      <p:sp>
        <p:nvSpPr>
          <p:cNvPr id="3" name="Content Placeholder 2"/>
          <p:cNvSpPr>
            <a:spLocks noGrp="1"/>
          </p:cNvSpPr>
          <p:nvPr>
            <p:ph idx="1"/>
          </p:nvPr>
        </p:nvSpPr>
        <p:spPr>
          <a:xfrm>
            <a:off x="457200" y="1333500"/>
            <a:ext cx="8229600" cy="4191000"/>
          </a:xfrm>
          <a:noFill/>
        </p:spPr>
        <p:txBody>
          <a:bodyPr>
            <a:normAutofit fontScale="92500" lnSpcReduction="10000"/>
          </a:bodyPr>
          <a:lstStyle/>
          <a:p>
            <a:pPr>
              <a:buNone/>
            </a:pPr>
            <a:r>
              <a:rPr lang="en-US" sz="3200" dirty="0" smtClean="0"/>
              <a:t>What is it for students to want to pull canoe?</a:t>
            </a:r>
          </a:p>
          <a:p>
            <a:pPr>
              <a:buFont typeface="Wingdings" pitchFamily="2" charset="2"/>
              <a:buChar char="§"/>
            </a:pPr>
            <a:r>
              <a:rPr lang="en-US" sz="2400" dirty="0" smtClean="0"/>
              <a:t>Educational aspirations </a:t>
            </a:r>
          </a:p>
          <a:p>
            <a:pPr>
              <a:buFont typeface="Wingdings" pitchFamily="2" charset="2"/>
              <a:buChar char="§"/>
            </a:pPr>
            <a:r>
              <a:rPr lang="en-US" sz="2400" dirty="0" smtClean="0"/>
              <a:t>Dreams of the ancestors </a:t>
            </a:r>
          </a:p>
          <a:p>
            <a:pPr>
              <a:buFont typeface="Wingdings" pitchFamily="2" charset="2"/>
              <a:buChar char="§"/>
            </a:pPr>
            <a:r>
              <a:rPr lang="en-US" sz="2400" dirty="0" smtClean="0"/>
              <a:t>For future generations</a:t>
            </a:r>
            <a:br>
              <a:rPr lang="en-US" sz="2400" dirty="0" smtClean="0"/>
            </a:br>
            <a:endParaRPr lang="en-US" sz="2400" dirty="0" smtClean="0"/>
          </a:p>
          <a:p>
            <a:pPr>
              <a:buNone/>
            </a:pPr>
            <a:r>
              <a:rPr lang="en-US" sz="2400" dirty="0" smtClean="0"/>
              <a:t> </a:t>
            </a:r>
            <a:r>
              <a:rPr lang="en-US" sz="3200" dirty="0" smtClean="0"/>
              <a:t>Results in:</a:t>
            </a:r>
          </a:p>
          <a:p>
            <a:pPr>
              <a:buFont typeface="Wingdings" pitchFamily="2" charset="2"/>
              <a:buChar char="§"/>
            </a:pPr>
            <a:r>
              <a:rPr lang="en-US" sz="2400" dirty="0" smtClean="0"/>
              <a:t>Restorative experience</a:t>
            </a:r>
          </a:p>
          <a:p>
            <a:pPr>
              <a:buFont typeface="Wingdings" pitchFamily="2" charset="2"/>
              <a:buChar char="§"/>
            </a:pPr>
            <a:r>
              <a:rPr lang="en-US" sz="2400" dirty="0" smtClean="0"/>
              <a:t>Personal sovereignty </a:t>
            </a:r>
          </a:p>
          <a:p>
            <a:pPr>
              <a:buFont typeface="Wingdings" pitchFamily="2" charset="2"/>
              <a:buChar char="§"/>
            </a:pPr>
            <a:r>
              <a:rPr lang="en-US" sz="2400" dirty="0" smtClean="0"/>
              <a:t>Student motivation</a:t>
            </a:r>
          </a:p>
          <a:p>
            <a:pPr>
              <a:buFont typeface="Wingdings" pitchFamily="2" charset="2"/>
              <a:buChar char="§"/>
            </a:pPr>
            <a:r>
              <a:rPr lang="en-US" sz="2400" dirty="0" smtClean="0"/>
              <a:t>Student engagement</a:t>
            </a:r>
          </a:p>
          <a:p>
            <a:pPr>
              <a:buFont typeface="Wingdings" pitchFamily="2" charset="2"/>
              <a:buChar char="v"/>
            </a:pPr>
            <a:endParaRPr lang="en-US" sz="2400" i="1" dirty="0" smtClean="0"/>
          </a:p>
          <a:p>
            <a:pPr>
              <a:buFontTx/>
              <a:buChar char="-"/>
            </a:pPr>
            <a:endParaRPr lang="en-US" dirty="0"/>
          </a:p>
        </p:txBody>
      </p:sp>
      <p:sp>
        <p:nvSpPr>
          <p:cNvPr id="4" name="TextBox 3"/>
          <p:cNvSpPr txBox="1"/>
          <p:nvPr/>
        </p:nvSpPr>
        <p:spPr>
          <a:xfrm>
            <a:off x="0" y="5473005"/>
            <a:ext cx="9144000" cy="954107"/>
          </a:xfrm>
          <a:prstGeom prst="rect">
            <a:avLst/>
          </a:prstGeom>
          <a:noFill/>
        </p:spPr>
        <p:txBody>
          <a:bodyPr wrap="square" rtlCol="0">
            <a:spAutoFit/>
          </a:bodyPr>
          <a:lstStyle/>
          <a:p>
            <a:pPr algn="ctr">
              <a:buNone/>
            </a:pPr>
            <a:r>
              <a:rPr lang="en-US" sz="2800" i="1" dirty="0" smtClean="0"/>
              <a:t>We build this capacity through a focus on faculty development and support for Native voices and leadership</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8991600" cy="1143000"/>
          </a:xfrm>
        </p:spPr>
        <p:txBody>
          <a:bodyPr>
            <a:noAutofit/>
          </a:bodyPr>
          <a:lstStyle/>
          <a:p>
            <a:pPr algn="ctr"/>
            <a:r>
              <a:rPr lang="en-US" sz="4800" b="1" dirty="0" smtClean="0"/>
              <a:t>Landscape </a:t>
            </a:r>
            <a:r>
              <a:rPr lang="en-US" sz="3600" b="1" dirty="0" smtClean="0"/>
              <a:t>of</a:t>
            </a:r>
            <a:r>
              <a:rPr lang="en-US" sz="4800" b="1" dirty="0" smtClean="0"/>
              <a:t> Teaching and Learning</a:t>
            </a:r>
            <a:br>
              <a:rPr lang="en-US" sz="4800" b="1" dirty="0" smtClean="0"/>
            </a:br>
            <a:r>
              <a:rPr lang="en-US" sz="2800" dirty="0" smtClean="0"/>
              <a:t>The NWIC Philosophy of Teaching and Learning Image</a:t>
            </a:r>
            <a:endParaRPr lang="en-US" sz="2800" dirty="0"/>
          </a:p>
        </p:txBody>
      </p:sp>
      <p:pic>
        <p:nvPicPr>
          <p:cNvPr id="4" name="Content Placeholder 3" descr="Final-book-chapter-graphic-Bob-Paltrow-NWIC.jpg"/>
          <p:cNvPicPr>
            <a:picLocks noGrp="1" noChangeAspect="1"/>
          </p:cNvPicPr>
          <p:nvPr>
            <p:ph idx="1"/>
          </p:nvPr>
        </p:nvPicPr>
        <p:blipFill>
          <a:blip r:embed="rId3" cstate="print"/>
          <a:stretch>
            <a:fillRect/>
          </a:stretch>
        </p:blipFill>
        <p:spPr>
          <a:xfrm>
            <a:off x="14581" y="2667000"/>
            <a:ext cx="9114837" cy="1864929"/>
          </a:xfrm>
        </p:spPr>
      </p:pic>
      <p:sp>
        <p:nvSpPr>
          <p:cNvPr id="5" name="TextBox 4"/>
          <p:cNvSpPr txBox="1"/>
          <p:nvPr/>
        </p:nvSpPr>
        <p:spPr>
          <a:xfrm>
            <a:off x="571500" y="4876800"/>
            <a:ext cx="8001000" cy="1200329"/>
          </a:xfrm>
          <a:prstGeom prst="rect">
            <a:avLst/>
          </a:prstGeom>
          <a:noFill/>
        </p:spPr>
        <p:txBody>
          <a:bodyPr wrap="square" rtlCol="0">
            <a:spAutoFit/>
          </a:bodyPr>
          <a:lstStyle/>
          <a:p>
            <a:r>
              <a:rPr lang="en-US" sz="2400" i="1" dirty="0" smtClean="0">
                <a:latin typeface="+mj-lt"/>
              </a:rPr>
              <a:t>The image represents the interrelationship of  land, ancestors, family, natural world, home, culture and language, universe, art, economy, and the journey that education represents</a:t>
            </a:r>
            <a:endParaRPr lang="en-US" sz="2400" i="1" dirty="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419100" y="1364003"/>
            <a:ext cx="8305800" cy="5401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Our teaching and learning philosophy is based on the understanding </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that NWIC provides education that is: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place-based within a learning environment that intentionally   </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focuses on cultural context and integrated cultural experiences;</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informed by the highest expectations that students be</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lang="en-US" sz="2000" dirty="0">
                <a:latin typeface="Arial"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lang="en-US" sz="2000" dirty="0">
                <a:latin typeface="Arial" pitchFamily="34" charset="0"/>
                <a:ea typeface="Calibri" pitchFamily="34" charset="0"/>
                <a:cs typeface="Times New Roman" pitchFamily="18" charset="0"/>
              </a:rPr>
              <a:t>s</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elf-motivated, disciplined, and willing learners;</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committed to the development of the skills of our students to </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lang="en-US" sz="2000" dirty="0">
                <a:latin typeface="Arial" pitchFamily="34" charset="0"/>
                <a:ea typeface="Calibri" pitchFamily="34" charset="0"/>
                <a:cs typeface="Times New Roman" pitchFamily="18" charset="0"/>
              </a:rPr>
              <a:t> </a:t>
            </a:r>
            <a:r>
              <a:rPr lang="en-US" sz="2000" dirty="0" smtClean="0">
                <a:latin typeface="Arial"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address issues of social justice and support the vision of their </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lang="en-US" sz="2000" dirty="0">
                <a:latin typeface="Arial" pitchFamily="34" charset="0"/>
                <a:ea typeface="Calibri" pitchFamily="34" charset="0"/>
                <a:cs typeface="Times New Roman" pitchFamily="18" charset="0"/>
              </a:rPr>
              <a:t> </a:t>
            </a:r>
            <a:r>
              <a:rPr lang="en-US" sz="2000" dirty="0" smtClean="0">
                <a:latin typeface="Arial"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communities;</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intergenerational with a specific focus on the development of young </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lang="en-US" sz="2000" dirty="0">
                <a:latin typeface="Arial" pitchFamily="34" charset="0"/>
                <a:ea typeface="Calibri" pitchFamily="34" charset="0"/>
                <a:cs typeface="Times New Roman" pitchFamily="18" charset="0"/>
              </a:rPr>
              <a:t> </a:t>
            </a:r>
            <a:r>
              <a:rPr lang="en-US" sz="2000" dirty="0" smtClean="0">
                <a:latin typeface="Arial"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leadership; and</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holistic in support of students’ understanding of who they are and </a:t>
            </a:r>
            <a:b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lang="en-US" sz="2000" dirty="0">
                <a:latin typeface="Arial" pitchFamily="34" charset="0"/>
                <a:ea typeface="Calibri" pitchFamily="34" charset="0"/>
                <a:cs typeface="Times New Roman" pitchFamily="18" charset="0"/>
              </a:rPr>
              <a:t> </a:t>
            </a:r>
            <a:r>
              <a:rPr lang="en-US" sz="2000" dirty="0" smtClean="0">
                <a:latin typeface="Arial"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their sense of place.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itle 1"/>
          <p:cNvSpPr txBox="1">
            <a:spLocks/>
          </p:cNvSpPr>
          <p:nvPr/>
        </p:nvSpPr>
        <p:spPr>
          <a:xfrm>
            <a:off x="0" y="304800"/>
            <a:ext cx="9144000" cy="1066800"/>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solidFill>
                <a:effectLst/>
                <a:uLnTx/>
                <a:uFillTx/>
                <a:latin typeface="+mj-lt"/>
                <a:ea typeface="+mj-ea"/>
                <a:cs typeface="+mj-cs"/>
              </a:rPr>
              <a:t>Stating</a:t>
            </a:r>
            <a:r>
              <a:rPr kumimoji="0" lang="en-US" sz="2800" b="0" i="0" u="none" strike="noStrike" kern="1200" cap="none" spc="0" normalizeH="0" noProof="0" dirty="0" smtClean="0">
                <a:ln>
                  <a:noFill/>
                </a:ln>
                <a:solidFill>
                  <a:schemeClr val="tx2"/>
                </a:solidFill>
                <a:effectLst/>
                <a:uLnTx/>
                <a:uFillTx/>
                <a:latin typeface="+mj-lt"/>
                <a:ea typeface="+mj-ea"/>
                <a:cs typeface="+mj-cs"/>
              </a:rPr>
              <a:t> our Pedagogy of Tribal College Education: </a:t>
            </a:r>
            <a:r>
              <a:rPr kumimoji="0" lang="en-US" sz="2800" b="0" i="0" u="none" strike="noStrike" kern="1200" cap="none" spc="0" normalizeH="0" baseline="0" noProof="0" dirty="0" smtClean="0">
                <a:ln>
                  <a:noFill/>
                </a:ln>
                <a:solidFill>
                  <a:schemeClr val="tx2"/>
                </a:solidFill>
                <a:effectLst/>
                <a:uLnTx/>
                <a:uFillTx/>
                <a:latin typeface="+mj-lt"/>
                <a:ea typeface="+mj-ea"/>
                <a:cs typeface="+mj-cs"/>
              </a:rPr>
              <a:t/>
            </a:r>
            <a:br>
              <a:rPr kumimoji="0" lang="en-US" sz="2800" b="0" i="0" u="none" strike="noStrike" kern="1200" cap="none" spc="0" normalizeH="0" baseline="0" noProof="0" dirty="0" smtClean="0">
                <a:ln>
                  <a:noFill/>
                </a:ln>
                <a:solidFill>
                  <a:schemeClr val="tx2"/>
                </a:solidFill>
                <a:effectLst/>
                <a:uLnTx/>
                <a:uFillTx/>
                <a:latin typeface="+mj-lt"/>
                <a:ea typeface="+mj-ea"/>
                <a:cs typeface="+mj-cs"/>
              </a:rPr>
            </a:br>
            <a:r>
              <a:rPr kumimoji="0" lang="en-US" sz="2800" b="0" i="0" u="none" strike="noStrike" kern="1200" cap="none" spc="0" normalizeH="0" baseline="0" noProof="0" dirty="0" smtClean="0">
                <a:ln>
                  <a:noFill/>
                </a:ln>
                <a:solidFill>
                  <a:schemeClr val="tx2"/>
                </a:solidFill>
                <a:effectLst/>
                <a:uLnTx/>
                <a:uFillTx/>
                <a:latin typeface="+mj-lt"/>
                <a:ea typeface="+mj-ea"/>
                <a:cs typeface="+mj-cs"/>
              </a:rPr>
              <a:t>NWIC </a:t>
            </a:r>
            <a:r>
              <a:rPr kumimoji="0" lang="en-US" sz="2800" i="0" u="none" strike="noStrike" kern="1200" cap="none" spc="0" normalizeH="0" baseline="0" noProof="0" dirty="0" smtClean="0">
                <a:ln>
                  <a:noFill/>
                </a:ln>
                <a:solidFill>
                  <a:schemeClr val="tx2"/>
                </a:solidFill>
                <a:effectLst/>
                <a:uLnTx/>
                <a:uFillTx/>
                <a:latin typeface="+mj-lt"/>
                <a:ea typeface="+mj-ea"/>
                <a:cs typeface="+mj-cs"/>
              </a:rPr>
              <a:t>Philosophy of Teaching and Learning </a:t>
            </a:r>
            <a:endParaRPr kumimoji="0" lang="en-US" sz="280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b="1" dirty="0" smtClean="0"/>
              <a:t>Excerpts from Faculty Drafts of Personal Teaching and Learning Philosophies</a:t>
            </a:r>
            <a:endParaRPr lang="en-US" sz="3600" b="1" dirty="0"/>
          </a:p>
        </p:txBody>
      </p:sp>
      <p:sp>
        <p:nvSpPr>
          <p:cNvPr id="4" name="Content Placeholder 3"/>
          <p:cNvSpPr>
            <a:spLocks noGrp="1"/>
          </p:cNvSpPr>
          <p:nvPr>
            <p:ph sz="half" idx="1"/>
          </p:nvPr>
        </p:nvSpPr>
        <p:spPr/>
        <p:txBody>
          <a:bodyPr>
            <a:normAutofit fontScale="77500" lnSpcReduction="20000"/>
          </a:bodyPr>
          <a:lstStyle/>
          <a:p>
            <a:r>
              <a:rPr lang="en-US" dirty="0" smtClean="0"/>
              <a:t>I honor and respect the knowledge and richness that each student brings to our classroom community, </a:t>
            </a:r>
          </a:p>
          <a:p>
            <a:endParaRPr lang="en-US" dirty="0" smtClean="0"/>
          </a:p>
          <a:p>
            <a:pPr lvl="0"/>
            <a:r>
              <a:rPr lang="en-US" dirty="0" smtClean="0"/>
              <a:t>I will engage each of my students and encourage them to continually push the envelope of their learning.</a:t>
            </a:r>
          </a:p>
          <a:p>
            <a:pPr lvl="0"/>
            <a:endParaRPr lang="en-US" dirty="0" smtClean="0"/>
          </a:p>
          <a:p>
            <a:pPr lvl="0">
              <a:buNone/>
            </a:pPr>
            <a:r>
              <a:rPr lang="en-US" dirty="0" smtClean="0"/>
              <a:t>     I will </a:t>
            </a:r>
            <a:r>
              <a:rPr lang="en-US" u="sng" dirty="0" smtClean="0"/>
              <a:t>never</a:t>
            </a:r>
            <a:r>
              <a:rPr lang="en-US" dirty="0" smtClean="0"/>
              <a:t> abandon a student, nor will I </a:t>
            </a:r>
            <a:r>
              <a:rPr lang="en-US" u="sng" dirty="0" smtClean="0"/>
              <a:t>ever stop</a:t>
            </a:r>
            <a:r>
              <a:rPr lang="en-US" dirty="0" smtClean="0"/>
              <a:t> trying to encourage a student to achieve success.</a:t>
            </a:r>
          </a:p>
          <a:p>
            <a:endParaRPr lang="en-US" dirty="0"/>
          </a:p>
        </p:txBody>
      </p:sp>
      <p:sp>
        <p:nvSpPr>
          <p:cNvPr id="5" name="Content Placeholder 4"/>
          <p:cNvSpPr>
            <a:spLocks noGrp="1"/>
          </p:cNvSpPr>
          <p:nvPr>
            <p:ph sz="half" idx="2"/>
          </p:nvPr>
        </p:nvSpPr>
        <p:spPr/>
        <p:txBody>
          <a:bodyPr>
            <a:normAutofit fontScale="77500" lnSpcReduction="20000"/>
          </a:bodyPr>
          <a:lstStyle/>
          <a:p>
            <a:r>
              <a:rPr lang="en-US" dirty="0" smtClean="0"/>
              <a:t>I am teacher; I am a student. For me teaching is not a one-way street; rather it is an opportunity to listen, to engage, to learn and to inspire.</a:t>
            </a:r>
          </a:p>
          <a:p>
            <a:endParaRPr lang="en-US" dirty="0" smtClean="0"/>
          </a:p>
          <a:p>
            <a:r>
              <a:rPr lang="en-US" dirty="0" smtClean="0"/>
              <a:t>[I] bring my students into their own natural world. First I want them to “be” in the woods, on the beach, in the streams. They will connect, and I ask them to remember and to ask their elders what they know about the things they encounter in those wild places. </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5400" b="1" dirty="0" smtClean="0"/>
              <a:t>Teaching and Learning Initiative</a:t>
            </a:r>
            <a:endParaRPr lang="en-US" dirty="0"/>
          </a:p>
        </p:txBody>
      </p:sp>
      <p:sp>
        <p:nvSpPr>
          <p:cNvPr id="3" name="Content Placeholder 2"/>
          <p:cNvSpPr>
            <a:spLocks noGrp="1"/>
          </p:cNvSpPr>
          <p:nvPr>
            <p:ph idx="1"/>
          </p:nvPr>
        </p:nvSpPr>
        <p:spPr>
          <a:xfrm>
            <a:off x="457200" y="1371600"/>
            <a:ext cx="8229600" cy="5486400"/>
          </a:xfrm>
        </p:spPr>
        <p:txBody>
          <a:bodyPr>
            <a:normAutofit fontScale="55000" lnSpcReduction="20000"/>
          </a:bodyPr>
          <a:lstStyle/>
          <a:p>
            <a:pPr>
              <a:buNone/>
            </a:pPr>
            <a:r>
              <a:rPr lang="en-US" sz="3800" dirty="0" smtClean="0"/>
              <a:t>Components of the formal NWIC Teaching and Learning Initiative:</a:t>
            </a:r>
          </a:p>
          <a:p>
            <a:pPr>
              <a:buNone/>
            </a:pPr>
            <a:endParaRPr lang="en-US" dirty="0" smtClean="0"/>
          </a:p>
          <a:p>
            <a:r>
              <a:rPr lang="en-US" sz="3300" dirty="0" smtClean="0"/>
              <a:t>Development of a Native-based teaching and learning philosophy,</a:t>
            </a:r>
          </a:p>
          <a:p>
            <a:endParaRPr lang="en-US" sz="3300" dirty="0" smtClean="0"/>
          </a:p>
          <a:p>
            <a:r>
              <a:rPr lang="en-US" sz="3300" dirty="0" smtClean="0"/>
              <a:t>Articulation of best practices in Native-based teaching and learning in a Teaching and Learning Toolkit,</a:t>
            </a:r>
          </a:p>
          <a:p>
            <a:endParaRPr lang="en-US" sz="3300" dirty="0" smtClean="0"/>
          </a:p>
          <a:p>
            <a:r>
              <a:rPr lang="en-US" sz="3300" dirty="0" smtClean="0"/>
              <a:t>Development of a comprehensive teaching and learning website,</a:t>
            </a:r>
          </a:p>
          <a:p>
            <a:endParaRPr lang="en-US" sz="3300" dirty="0" smtClean="0"/>
          </a:p>
          <a:p>
            <a:r>
              <a:rPr lang="en-US" sz="3300" dirty="0" smtClean="0"/>
              <a:t>Training of full and part-time faculty in best practices and methodologies,</a:t>
            </a:r>
          </a:p>
          <a:p>
            <a:endParaRPr lang="en-US" sz="3300" dirty="0" smtClean="0"/>
          </a:p>
          <a:p>
            <a:r>
              <a:rPr lang="en-US" sz="3300" dirty="0" smtClean="0"/>
              <a:t>Incorporation of best practices into all aspects of teaching and learning at NWIC, including cultural integration in the faculty evaluation process,</a:t>
            </a:r>
          </a:p>
          <a:p>
            <a:endParaRPr lang="en-US" sz="3300" dirty="0" smtClean="0"/>
          </a:p>
          <a:p>
            <a:r>
              <a:rPr lang="en-US" sz="3300" dirty="0" smtClean="0"/>
              <a:t>Use of classroom-based action research projects designed, implemented and assessed by faculty, the result of which are shared among faculty and, in some cases, prepared for future publication,</a:t>
            </a:r>
          </a:p>
          <a:p>
            <a:endParaRPr lang="en-US" sz="3300" dirty="0" smtClean="0"/>
          </a:p>
          <a:p>
            <a:r>
              <a:rPr lang="en-US" sz="3300" dirty="0" smtClean="0"/>
              <a:t>Use of data and evaluation to substantiate the development of the intellectual capacity of the faculty particularly focused on improvement of instructional practices, cultural and content knowledge and the impact on student learning.</a:t>
            </a:r>
          </a:p>
          <a:p>
            <a:endParaRPr lang="en-US" sz="29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72312"/>
          </a:xfrm>
        </p:spPr>
        <p:txBody>
          <a:bodyPr>
            <a:normAutofit/>
          </a:bodyPr>
          <a:lstStyle/>
          <a:p>
            <a:pPr algn="ctr"/>
            <a:r>
              <a:rPr lang="en-US" sz="4800" b="1" dirty="0" smtClean="0"/>
              <a:t>A Faculty Member’s Story</a:t>
            </a:r>
            <a:endParaRPr lang="en-US" sz="4800" b="1" dirty="0"/>
          </a:p>
        </p:txBody>
      </p:sp>
      <p:sp>
        <p:nvSpPr>
          <p:cNvPr id="5" name="Rectangle 4"/>
          <p:cNvSpPr/>
          <p:nvPr/>
        </p:nvSpPr>
        <p:spPr>
          <a:xfrm>
            <a:off x="304800" y="1371600"/>
            <a:ext cx="8534400" cy="1938992"/>
          </a:xfrm>
          <a:prstGeom prst="rect">
            <a:avLst/>
          </a:prstGeom>
        </p:spPr>
        <p:txBody>
          <a:bodyPr wrap="square">
            <a:spAutoFit/>
          </a:bodyPr>
          <a:lstStyle/>
          <a:p>
            <a:pPr>
              <a:buFont typeface="Wingdings" pitchFamily="2" charset="2"/>
              <a:buChar char="v"/>
            </a:pPr>
            <a:r>
              <a:rPr lang="en-US" i="1" dirty="0" smtClean="0"/>
              <a:t> </a:t>
            </a:r>
            <a:r>
              <a:rPr lang="en-US" sz="2400" i="1" dirty="0" smtClean="0"/>
              <a:t>Reflection on my prior teaching experiences in light of the framework of the Teaching and Learning Initiative helped me to put my ideas about the informative and transformative powers of critical thinking, place-based education and student-centered active learning approaches into practice in my teaching.</a:t>
            </a:r>
            <a:endParaRPr lang="en-US" sz="2400" dirty="0"/>
          </a:p>
        </p:txBody>
      </p:sp>
      <p:sp>
        <p:nvSpPr>
          <p:cNvPr id="6" name="Rectangle 5"/>
          <p:cNvSpPr/>
          <p:nvPr/>
        </p:nvSpPr>
        <p:spPr>
          <a:xfrm>
            <a:off x="304800" y="3581400"/>
            <a:ext cx="8534400" cy="2308324"/>
          </a:xfrm>
          <a:prstGeom prst="rect">
            <a:avLst/>
          </a:prstGeom>
        </p:spPr>
        <p:txBody>
          <a:bodyPr wrap="square">
            <a:spAutoFit/>
          </a:bodyPr>
          <a:lstStyle/>
          <a:p>
            <a:pPr>
              <a:buFont typeface="Wingdings" pitchFamily="2" charset="2"/>
              <a:buChar char="v"/>
            </a:pPr>
            <a:r>
              <a:rPr lang="en-US" i="1" dirty="0" smtClean="0"/>
              <a:t> </a:t>
            </a:r>
            <a:r>
              <a:rPr lang="en-US" sz="2400" i="1" dirty="0" smtClean="0"/>
              <a:t>I think that the diversity, complexity and cultural relevance of study sites also contributed significantly to increased student interest and engagement. I also noted that student enthusiasm, energy and perseverance seemed to be generally enhanced in this process and several times during the summer the students continued to work well beyond scheduled class times.</a:t>
            </a:r>
            <a:endParaRPr lang="en-US" sz="2400" dirty="0"/>
          </a:p>
        </p:txBody>
      </p:sp>
      <p:sp>
        <p:nvSpPr>
          <p:cNvPr id="8" name="TextBox 7"/>
          <p:cNvSpPr txBox="1"/>
          <p:nvPr/>
        </p:nvSpPr>
        <p:spPr>
          <a:xfrm>
            <a:off x="3124200" y="6172200"/>
            <a:ext cx="5867400" cy="584775"/>
          </a:xfrm>
          <a:prstGeom prst="rect">
            <a:avLst/>
          </a:prstGeom>
          <a:noFill/>
        </p:spPr>
        <p:txBody>
          <a:bodyPr wrap="square" rtlCol="0">
            <a:spAutoFit/>
          </a:bodyPr>
          <a:lstStyle/>
          <a:p>
            <a:r>
              <a:rPr lang="en-US" sz="1600" dirty="0" smtClean="0">
                <a:solidFill>
                  <a:srgbClr val="002060"/>
                </a:solidFill>
                <a:latin typeface="+mj-lt"/>
              </a:rPr>
              <a:t>Reflections by NWIC faculty member, Brian Compton, on the impact of the Teaching and Learning Initiative on his own teaching practice</a:t>
            </a:r>
            <a:endParaRPr lang="en-US" sz="1600" dirty="0">
              <a:solidFill>
                <a:srgbClr val="002060"/>
              </a:solidFill>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Brian’s connection to students and our place reflected in his teaching philosophy</a:t>
            </a:r>
            <a:endParaRPr lang="en-US" sz="3600" dirty="0"/>
          </a:p>
        </p:txBody>
      </p:sp>
      <p:sp>
        <p:nvSpPr>
          <p:cNvPr id="5" name="Content Placeholder 4"/>
          <p:cNvSpPr>
            <a:spLocks noGrp="1"/>
          </p:cNvSpPr>
          <p:nvPr>
            <p:ph sz="half" idx="1"/>
          </p:nvPr>
        </p:nvSpPr>
        <p:spPr/>
        <p:txBody>
          <a:bodyPr>
            <a:normAutofit fontScale="85000" lnSpcReduction="10000"/>
          </a:bodyPr>
          <a:lstStyle/>
          <a:p>
            <a:pPr>
              <a:buFont typeface="Wingdings" pitchFamily="2" charset="2"/>
              <a:buChar char="v"/>
            </a:pPr>
            <a:r>
              <a:rPr lang="en-US" i="1" dirty="0" smtClean="0"/>
              <a:t>As a final reflection, my thoughts turn to the waters of this place; waters that may be calm or turbulent, fresh or salty, hidden away and under the surface of the earth, or present in all-encompassing torrential downpours.  In all its different manifestations water remains sacred, restorative and necessary, attributes I regard as inherent to teaching and learning at Northwest Indian College.</a:t>
            </a:r>
            <a:endParaRPr lang="en-US" dirty="0"/>
          </a:p>
        </p:txBody>
      </p:sp>
      <p:pic>
        <p:nvPicPr>
          <p:cNvPr id="55299" name="Picture 3"/>
          <p:cNvPicPr>
            <a:picLocks noChangeAspect="1" noChangeArrowheads="1"/>
          </p:cNvPicPr>
          <p:nvPr/>
        </p:nvPicPr>
        <p:blipFill>
          <a:blip r:embed="rId3" cstate="print"/>
          <a:srcRect/>
          <a:stretch>
            <a:fillRect/>
          </a:stretch>
        </p:blipFill>
        <p:spPr bwMode="auto">
          <a:xfrm>
            <a:off x="4865745" y="2514600"/>
            <a:ext cx="4278255" cy="382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990600"/>
          </a:xfrm>
        </p:spPr>
        <p:txBody>
          <a:bodyPr>
            <a:normAutofit/>
          </a:bodyPr>
          <a:lstStyle/>
          <a:p>
            <a:pPr algn="ctr"/>
            <a:r>
              <a:rPr lang="en-US" sz="4800" b="1" dirty="0" smtClean="0"/>
              <a:t>Faculty Development Resources</a:t>
            </a:r>
            <a:endParaRPr lang="en-US" sz="4800" b="1" dirty="0"/>
          </a:p>
        </p:txBody>
      </p:sp>
      <p:sp>
        <p:nvSpPr>
          <p:cNvPr id="7" name="Content Placeholder 6"/>
          <p:cNvSpPr>
            <a:spLocks noGrp="1"/>
          </p:cNvSpPr>
          <p:nvPr>
            <p:ph sz="half" idx="1"/>
          </p:nvPr>
        </p:nvSpPr>
        <p:spPr/>
        <p:txBody>
          <a:bodyPr>
            <a:normAutofit/>
          </a:bodyPr>
          <a:lstStyle/>
          <a:p>
            <a:r>
              <a:rPr lang="en-US" dirty="0" smtClean="0"/>
              <a:t>Faculty  web resources</a:t>
            </a:r>
            <a:br>
              <a:rPr lang="en-US" dirty="0" smtClean="0"/>
            </a:br>
            <a:r>
              <a:rPr lang="en-US" sz="1400" dirty="0" smtClean="0">
                <a:hlinkClick r:id="rId3"/>
              </a:rPr>
              <a:t>http://blogs.nwic.edu/faculty</a:t>
            </a:r>
            <a:endParaRPr lang="en-US" sz="1400" dirty="0" smtClean="0"/>
          </a:p>
          <a:p>
            <a:pPr>
              <a:buNone/>
            </a:pPr>
            <a:endParaRPr lang="en-US" sz="1400" dirty="0" smtClean="0"/>
          </a:p>
          <a:p>
            <a:r>
              <a:rPr lang="en-US" dirty="0" smtClean="0"/>
              <a:t>Access to print and media resources</a:t>
            </a:r>
          </a:p>
          <a:p>
            <a:pPr>
              <a:buNone/>
            </a:pPr>
            <a:endParaRPr lang="en-US" dirty="0" smtClean="0"/>
          </a:p>
          <a:p>
            <a:r>
              <a:rPr lang="en-US" dirty="0" smtClean="0"/>
              <a:t>Teaching Toolkit </a:t>
            </a:r>
            <a:br>
              <a:rPr lang="en-US" dirty="0" smtClean="0"/>
            </a:br>
            <a:r>
              <a:rPr lang="en-US" sz="2000" dirty="0" smtClean="0"/>
              <a:t>- methodologies</a:t>
            </a:r>
            <a:br>
              <a:rPr lang="en-US" sz="2000" dirty="0" smtClean="0"/>
            </a:br>
            <a:r>
              <a:rPr lang="en-US" sz="2000" dirty="0" smtClean="0"/>
              <a:t>- readings</a:t>
            </a:r>
            <a:br>
              <a:rPr lang="en-US" sz="2000" dirty="0" smtClean="0"/>
            </a:br>
            <a:r>
              <a:rPr lang="en-US" sz="2000" dirty="0" smtClean="0"/>
              <a:t>- learning commons resources</a:t>
            </a:r>
            <a:br>
              <a:rPr lang="en-US" sz="2000" dirty="0" smtClean="0"/>
            </a:br>
            <a:r>
              <a:rPr lang="en-US" sz="2000" dirty="0" smtClean="0"/>
              <a:t>- blogs</a:t>
            </a:r>
          </a:p>
          <a:p>
            <a:pPr lvl="1">
              <a:buNone/>
            </a:pPr>
            <a:endParaRPr lang="en-US" dirty="0"/>
          </a:p>
        </p:txBody>
      </p:sp>
      <p:sp>
        <p:nvSpPr>
          <p:cNvPr id="8" name="Content Placeholder 7"/>
          <p:cNvSpPr>
            <a:spLocks noGrp="1"/>
          </p:cNvSpPr>
          <p:nvPr>
            <p:ph sz="half" idx="2"/>
          </p:nvPr>
        </p:nvSpPr>
        <p:spPr/>
        <p:txBody>
          <a:bodyPr>
            <a:normAutofit/>
          </a:bodyPr>
          <a:lstStyle/>
          <a:p>
            <a:r>
              <a:rPr lang="en-US" dirty="0" smtClean="0"/>
              <a:t>Action Research Reports</a:t>
            </a:r>
          </a:p>
          <a:p>
            <a:endParaRPr lang="en-US" dirty="0" smtClean="0"/>
          </a:p>
          <a:p>
            <a:r>
              <a:rPr lang="en-US" dirty="0" smtClean="0"/>
              <a:t>Shared readings:</a:t>
            </a:r>
          </a:p>
          <a:p>
            <a:pPr lvl="1">
              <a:spcBef>
                <a:spcPts val="0"/>
              </a:spcBef>
              <a:buNone/>
            </a:pPr>
            <a:r>
              <a:rPr lang="en-US" sz="2000" dirty="0" smtClean="0"/>
              <a:t>- Culture and Tradition in the Millennium</a:t>
            </a:r>
          </a:p>
          <a:p>
            <a:pPr lvl="1">
              <a:spcBef>
                <a:spcPts val="0"/>
              </a:spcBef>
              <a:buFontTx/>
              <a:buChar char="-"/>
            </a:pPr>
            <a:endParaRPr lang="en-US" sz="2000" dirty="0" smtClean="0"/>
          </a:p>
          <a:p>
            <a:pPr lvl="1">
              <a:spcBef>
                <a:spcPts val="0"/>
              </a:spcBef>
              <a:buNone/>
            </a:pPr>
            <a:r>
              <a:rPr lang="en-US" sz="2000" dirty="0" smtClean="0"/>
              <a:t>- The Hank Adams Reader</a:t>
            </a:r>
          </a:p>
          <a:p>
            <a:pPr lvl="1">
              <a:spcBef>
                <a:spcPts val="0"/>
              </a:spcBef>
              <a:buFontTx/>
              <a:buChar char="-"/>
            </a:pPr>
            <a:endParaRPr lang="en-US" sz="2000" dirty="0" smtClean="0"/>
          </a:p>
          <a:p>
            <a:pPr lvl="1">
              <a:spcBef>
                <a:spcPts val="0"/>
              </a:spcBef>
              <a:buNone/>
            </a:pPr>
            <a:r>
              <a:rPr lang="en-US" sz="2000" dirty="0" smtClean="0"/>
              <a:t>- Numerous articles posted on the Teaching and Learning Initiative web site</a:t>
            </a:r>
          </a:p>
          <a:p>
            <a:pPr lvl="1">
              <a:buNone/>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0" y="533400"/>
            <a:ext cx="9144000" cy="1371600"/>
          </a:xfrm>
        </p:spPr>
        <p:txBody>
          <a:bodyPr>
            <a:normAutofit/>
          </a:bodyPr>
          <a:lstStyle/>
          <a:p>
            <a:pPr algn="ctr"/>
            <a:r>
              <a:rPr lang="en-US" sz="4800" b="1" dirty="0"/>
              <a:t>Action Research </a:t>
            </a:r>
            <a:r>
              <a:rPr lang="en-US" sz="4800" b="1" dirty="0" smtClean="0"/>
              <a:t>Project</a:t>
            </a:r>
            <a:br>
              <a:rPr lang="en-US" sz="4800" b="1" dirty="0" smtClean="0"/>
            </a:br>
            <a:r>
              <a:rPr lang="en-US" sz="3600" dirty="0" smtClean="0"/>
              <a:t> </a:t>
            </a:r>
            <a:r>
              <a:rPr lang="en-US" sz="2700" b="1" dirty="0" smtClean="0"/>
              <a:t>Rethinking Precollege Math: Measuring Student Attributes</a:t>
            </a:r>
            <a:endParaRPr lang="en-US" sz="2700" b="1" dirty="0"/>
          </a:p>
        </p:txBody>
      </p:sp>
      <p:sp>
        <p:nvSpPr>
          <p:cNvPr id="67587" name="Rectangle 3"/>
          <p:cNvSpPr>
            <a:spLocks noGrp="1" noChangeArrowheads="1"/>
          </p:cNvSpPr>
          <p:nvPr>
            <p:ph sz="half" idx="1"/>
          </p:nvPr>
        </p:nvSpPr>
        <p:spPr>
          <a:xfrm>
            <a:off x="457200" y="1920085"/>
            <a:ext cx="7924800" cy="4434840"/>
          </a:xfrm>
        </p:spPr>
        <p:txBody>
          <a:bodyPr>
            <a:normAutofit lnSpcReduction="10000"/>
          </a:bodyPr>
          <a:lstStyle/>
          <a:p>
            <a:pPr>
              <a:lnSpc>
                <a:spcPct val="80000"/>
              </a:lnSpc>
              <a:buNone/>
            </a:pPr>
            <a:endParaRPr lang="en-US" sz="2000" b="1" i="1" dirty="0" smtClean="0"/>
          </a:p>
          <a:p>
            <a:pPr>
              <a:lnSpc>
                <a:spcPct val="80000"/>
              </a:lnSpc>
              <a:buNone/>
            </a:pPr>
            <a:r>
              <a:rPr lang="en-US" sz="2400" dirty="0" smtClean="0"/>
              <a:t>Faculty: Matteo Tamburini, Cassandra Cook, John Frey,     </a:t>
            </a:r>
          </a:p>
          <a:p>
            <a:pPr>
              <a:lnSpc>
                <a:spcPct val="80000"/>
              </a:lnSpc>
              <a:buNone/>
            </a:pPr>
            <a:r>
              <a:rPr lang="en-US" sz="2400" dirty="0" smtClean="0"/>
              <a:t>               Jessica Urbanec (the Math FIG)</a:t>
            </a:r>
          </a:p>
          <a:p>
            <a:endParaRPr lang="en-US" sz="2000" dirty="0" smtClean="0"/>
          </a:p>
          <a:p>
            <a:r>
              <a:rPr lang="en-US" sz="2800" dirty="0" smtClean="0"/>
              <a:t>Project intervention: restructure class time, introduce  “number talks,” restructure grading scheme</a:t>
            </a:r>
            <a:r>
              <a:rPr lang="en-US" sz="2800" smtClean="0"/>
              <a:t>, </a:t>
            </a:r>
            <a:r>
              <a:rPr lang="en-US" sz="2800" smtClean="0"/>
              <a:t>refocus </a:t>
            </a:r>
            <a:r>
              <a:rPr lang="en-US" sz="2800" dirty="0" smtClean="0"/>
              <a:t>course topics</a:t>
            </a:r>
            <a:endParaRPr lang="en-US" sz="2800" i="1" dirty="0" smtClean="0"/>
          </a:p>
          <a:p>
            <a:endParaRPr lang="en-US" sz="2800" i="1" dirty="0" smtClean="0"/>
          </a:p>
          <a:p>
            <a:r>
              <a:rPr lang="en-US" sz="2800" dirty="0" smtClean="0"/>
              <a:t>Assessment:</a:t>
            </a:r>
            <a:r>
              <a:rPr lang="en-US" sz="2800" i="1" dirty="0" smtClean="0"/>
              <a:t> </a:t>
            </a:r>
            <a:br>
              <a:rPr lang="en-US" sz="2800" i="1" dirty="0" smtClean="0"/>
            </a:br>
            <a:r>
              <a:rPr lang="en-US" sz="2800" i="1" dirty="0" smtClean="0"/>
              <a:t>- course assessments</a:t>
            </a:r>
            <a:br>
              <a:rPr lang="en-US" sz="2800" i="1" dirty="0" smtClean="0"/>
            </a:br>
            <a:r>
              <a:rPr lang="en-US" sz="2800" i="1" dirty="0" smtClean="0"/>
              <a:t>- survey and periodic interviews</a:t>
            </a:r>
            <a:endParaRPr lang="en-US" sz="2800" dirty="0">
              <a:effectLst/>
            </a:endParaRPr>
          </a:p>
        </p:txBody>
      </p:sp>
      <p:pic>
        <p:nvPicPr>
          <p:cNvPr id="53249" name="Picture 1"/>
          <p:cNvPicPr>
            <a:picLocks noChangeAspect="1" noChangeArrowheads="1"/>
          </p:cNvPicPr>
          <p:nvPr/>
        </p:nvPicPr>
        <p:blipFill>
          <a:blip r:embed="rId3" cstate="print"/>
          <a:srcRect/>
          <a:stretch>
            <a:fillRect/>
          </a:stretch>
        </p:blipFill>
        <p:spPr bwMode="auto">
          <a:xfrm flipH="1">
            <a:off x="6248400" y="4191000"/>
            <a:ext cx="1676400" cy="19476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smtClean="0"/>
              <a:t>Teaching and Learning Institute</a:t>
            </a:r>
            <a:r>
              <a:rPr lang="en-US" sz="4000" dirty="0" smtClean="0"/>
              <a:t> </a:t>
            </a:r>
            <a:r>
              <a:rPr lang="en-US" sz="2800" b="1" dirty="0" smtClean="0"/>
              <a:t>Three day faculty institute  - summers of 2010 and 2011</a:t>
            </a:r>
            <a:endParaRPr lang="en-US" sz="2800" dirty="0"/>
          </a:p>
        </p:txBody>
      </p:sp>
      <p:sp>
        <p:nvSpPr>
          <p:cNvPr id="3" name="Content Placeholder 2"/>
          <p:cNvSpPr>
            <a:spLocks noGrp="1"/>
          </p:cNvSpPr>
          <p:nvPr>
            <p:ph sz="half" idx="1"/>
          </p:nvPr>
        </p:nvSpPr>
        <p:spPr>
          <a:xfrm>
            <a:off x="457200" y="1920085"/>
            <a:ext cx="8686800" cy="4434840"/>
          </a:xfrm>
        </p:spPr>
        <p:txBody>
          <a:bodyPr>
            <a:normAutofit/>
          </a:bodyPr>
          <a:lstStyle/>
          <a:p>
            <a:r>
              <a:rPr lang="en-US" dirty="0" smtClean="0"/>
              <a:t>Annual event that brings together full-time and part-time faculty, from all NWIC sites</a:t>
            </a:r>
          </a:p>
          <a:p>
            <a:r>
              <a:rPr lang="en-US" dirty="0" smtClean="0"/>
              <a:t>Focus on specific teaching and learning topics, including college readiness, cultural integration, action research, and Native leadership.</a:t>
            </a:r>
          </a:p>
          <a:p>
            <a:r>
              <a:rPr lang="en-US" dirty="0" smtClean="0"/>
              <a:t>Facilitates interaction between full- and part-time faculty and between faculty from different educational sites</a:t>
            </a:r>
          </a:p>
          <a:p>
            <a:r>
              <a:rPr lang="en-US" dirty="0" smtClean="0"/>
              <a:t>Allows for deeper discussion</a:t>
            </a:r>
            <a:br>
              <a:rPr lang="en-US" dirty="0" smtClean="0"/>
            </a:br>
            <a:r>
              <a:rPr lang="en-US" dirty="0" smtClean="0"/>
              <a:t>of teaching and learning and</a:t>
            </a:r>
            <a:br>
              <a:rPr lang="en-US" dirty="0" smtClean="0"/>
            </a:br>
            <a:r>
              <a:rPr lang="en-US" dirty="0" smtClean="0"/>
              <a:t>cultural integration</a:t>
            </a:r>
          </a:p>
          <a:p>
            <a:endParaRPr lang="en-US" dirty="0" smtClean="0"/>
          </a:p>
        </p:txBody>
      </p:sp>
      <p:pic>
        <p:nvPicPr>
          <p:cNvPr id="67585" name="Picture 1"/>
          <p:cNvPicPr>
            <a:picLocks noChangeAspect="1" noChangeArrowheads="1"/>
          </p:cNvPicPr>
          <p:nvPr/>
        </p:nvPicPr>
        <p:blipFill>
          <a:blip r:embed="rId3" cstate="print"/>
          <a:srcRect/>
          <a:stretch>
            <a:fillRect/>
          </a:stretch>
        </p:blipFill>
        <p:spPr bwMode="auto">
          <a:xfrm>
            <a:off x="5029200" y="4978192"/>
            <a:ext cx="3826127" cy="1624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5400" b="1" dirty="0" smtClean="0"/>
              <a:t>Teaching and Learning Institute</a:t>
            </a:r>
            <a:endParaRPr lang="en-US" sz="2800" dirty="0"/>
          </a:p>
        </p:txBody>
      </p:sp>
      <p:sp>
        <p:nvSpPr>
          <p:cNvPr id="3" name="Content Placeholder 2"/>
          <p:cNvSpPr>
            <a:spLocks noGrp="1"/>
          </p:cNvSpPr>
          <p:nvPr>
            <p:ph sz="half" idx="1"/>
          </p:nvPr>
        </p:nvSpPr>
        <p:spPr>
          <a:xfrm>
            <a:off x="228600" y="1524000"/>
            <a:ext cx="8686800" cy="4434840"/>
          </a:xfrm>
        </p:spPr>
        <p:txBody>
          <a:bodyPr/>
          <a:lstStyle/>
          <a:p>
            <a:r>
              <a:rPr lang="en-US" dirty="0" smtClean="0"/>
              <a:t>Over 30 faculty plus academic administrators  attended in 2010 and 2011</a:t>
            </a:r>
          </a:p>
          <a:p>
            <a:r>
              <a:rPr lang="en-US" dirty="0" smtClean="0"/>
              <a:t>Participants’ evaluations overwhelmingly indicate that the Institute met or exceeded hoped for outcomes</a:t>
            </a:r>
          </a:p>
          <a:p>
            <a:r>
              <a:rPr lang="en-US" dirty="0" smtClean="0"/>
              <a:t>Institutionalized as an annual event</a:t>
            </a:r>
          </a:p>
          <a:p>
            <a:pPr>
              <a:buNone/>
            </a:pPr>
            <a:endParaRPr lang="en-US" dirty="0" smtClean="0"/>
          </a:p>
          <a:p>
            <a:pPr>
              <a:buNone/>
            </a:pPr>
            <a:endParaRPr lang="en-US" dirty="0" smtClean="0"/>
          </a:p>
        </p:txBody>
      </p:sp>
      <p:pic>
        <p:nvPicPr>
          <p:cNvPr id="88067" name="Picture 3" descr="D:\Camera Images\0 2011 06 27-29 TL Institute\IMG_5956.JPG"/>
          <p:cNvPicPr>
            <a:picLocks noChangeAspect="1" noChangeArrowheads="1"/>
          </p:cNvPicPr>
          <p:nvPr/>
        </p:nvPicPr>
        <p:blipFill>
          <a:blip r:embed="rId3" cstate="print"/>
          <a:srcRect/>
          <a:stretch>
            <a:fillRect/>
          </a:stretch>
        </p:blipFill>
        <p:spPr bwMode="auto">
          <a:xfrm>
            <a:off x="228600" y="3886014"/>
            <a:ext cx="3657600" cy="2743386"/>
          </a:xfrm>
          <a:prstGeom prst="rect">
            <a:avLst/>
          </a:prstGeom>
          <a:noFill/>
        </p:spPr>
      </p:pic>
      <p:pic>
        <p:nvPicPr>
          <p:cNvPr id="88068" name="Picture 4" descr="D:\Camera Images\0 2011 06 27-29 TL Institute\IMG_5953.JPG"/>
          <p:cNvPicPr>
            <a:picLocks noChangeAspect="1" noChangeArrowheads="1"/>
          </p:cNvPicPr>
          <p:nvPr/>
        </p:nvPicPr>
        <p:blipFill>
          <a:blip r:embed="rId4" cstate="print"/>
          <a:srcRect/>
          <a:stretch>
            <a:fillRect/>
          </a:stretch>
        </p:blipFill>
        <p:spPr bwMode="auto">
          <a:xfrm>
            <a:off x="5181600" y="3886200"/>
            <a:ext cx="3611563" cy="270885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743200"/>
          </a:xfrm>
        </p:spPr>
        <p:txBody>
          <a:bodyPr>
            <a:noAutofit/>
          </a:bodyPr>
          <a:lstStyle/>
          <a:p>
            <a:pPr algn="ctr"/>
            <a:r>
              <a:rPr lang="en-US" b="1" dirty="0" smtClean="0">
                <a:latin typeface="+mj-lt"/>
              </a:rPr>
              <a:t>Strategies for </a:t>
            </a:r>
            <a:br>
              <a:rPr lang="en-US" b="1" dirty="0" smtClean="0">
                <a:latin typeface="+mj-lt"/>
              </a:rPr>
            </a:br>
            <a:r>
              <a:rPr lang="en-US" b="1" dirty="0" smtClean="0">
                <a:latin typeface="+mj-lt"/>
              </a:rPr>
              <a:t>Building Intellectual Capacity</a:t>
            </a:r>
            <a:r>
              <a:rPr lang="en-US" sz="3600" dirty="0" smtClean="0">
                <a:latin typeface="+mj-lt"/>
              </a:rPr>
              <a:t/>
            </a:r>
            <a:br>
              <a:rPr lang="en-US" sz="3600" dirty="0" smtClean="0">
                <a:latin typeface="+mj-lt"/>
              </a:rPr>
            </a:br>
            <a:r>
              <a:rPr lang="en-US" sz="3600" dirty="0" smtClean="0">
                <a:latin typeface="+mj-lt"/>
              </a:rPr>
              <a:t>Faculty </a:t>
            </a:r>
            <a:r>
              <a:rPr lang="en-US" sz="3600" dirty="0" smtClean="0"/>
              <a:t>D</a:t>
            </a:r>
            <a:r>
              <a:rPr lang="en-US" sz="3600" dirty="0" smtClean="0">
                <a:latin typeface="+mj-lt"/>
              </a:rPr>
              <a:t>evelopment and Native Leadership </a:t>
            </a:r>
            <a:br>
              <a:rPr lang="en-US" sz="3600" dirty="0" smtClean="0">
                <a:latin typeface="+mj-lt"/>
              </a:rPr>
            </a:br>
            <a:endParaRPr lang="en-US" sz="3600" dirty="0"/>
          </a:p>
        </p:txBody>
      </p:sp>
      <p:sp>
        <p:nvSpPr>
          <p:cNvPr id="3" name="Content Placeholder 2"/>
          <p:cNvSpPr>
            <a:spLocks noGrp="1"/>
          </p:cNvSpPr>
          <p:nvPr>
            <p:ph idx="1"/>
          </p:nvPr>
        </p:nvSpPr>
        <p:spPr>
          <a:xfrm>
            <a:off x="457200" y="3200400"/>
            <a:ext cx="8229600" cy="3657600"/>
          </a:xfrm>
        </p:spPr>
        <p:txBody>
          <a:bodyPr/>
          <a:lstStyle/>
          <a:p>
            <a:pPr>
              <a:buFont typeface="Wingdings" pitchFamily="2" charset="2"/>
              <a:buChar char="§"/>
            </a:pPr>
            <a:r>
              <a:rPr lang="en-US" sz="3200" dirty="0" smtClean="0"/>
              <a:t>Historic and modern Native experience</a:t>
            </a:r>
          </a:p>
          <a:p>
            <a:pPr>
              <a:buFont typeface="Wingdings" pitchFamily="2" charset="2"/>
              <a:buChar char="§"/>
            </a:pPr>
            <a:endParaRPr lang="en-US" sz="3200" dirty="0" smtClean="0"/>
          </a:p>
          <a:p>
            <a:pPr>
              <a:buFont typeface="Wingdings" pitchFamily="2" charset="2"/>
              <a:buChar char="§"/>
            </a:pPr>
            <a:r>
              <a:rPr lang="en-US" sz="3200" dirty="0" smtClean="0"/>
              <a:t>Development of resources  and skills</a:t>
            </a:r>
          </a:p>
          <a:p>
            <a:pPr>
              <a:buFont typeface="Wingdings" pitchFamily="2" charset="2"/>
              <a:buChar char="§"/>
            </a:pPr>
            <a:endParaRPr lang="en-US" sz="3200" dirty="0" smtClean="0"/>
          </a:p>
          <a:p>
            <a:pPr>
              <a:buFont typeface="Wingdings" pitchFamily="2" charset="2"/>
              <a:buChar char="§"/>
            </a:pPr>
            <a:r>
              <a:rPr lang="en-US" sz="3200" dirty="0" smtClean="0"/>
              <a:t>Leadership development</a:t>
            </a:r>
            <a:endParaRPr lang="en-US"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743712"/>
          </a:xfrm>
        </p:spPr>
        <p:txBody>
          <a:bodyPr>
            <a:noAutofit/>
          </a:bodyPr>
          <a:lstStyle/>
          <a:p>
            <a:pPr algn="ctr"/>
            <a:r>
              <a:rPr lang="en-US" sz="4800" b="1" dirty="0" smtClean="0"/>
              <a:t>Institutional Impact</a:t>
            </a:r>
            <a:endParaRPr lang="en-US" sz="4800" b="1" dirty="0"/>
          </a:p>
        </p:txBody>
      </p:sp>
      <p:pic>
        <p:nvPicPr>
          <p:cNvPr id="50178" name="Picture 2" descr="D:\Camera Images\0 2011 06 27-29 TL Institute\Carole Rave T and L Institute Photos\IMG_0119 Cheryl crop enhanced.jpg"/>
          <p:cNvPicPr>
            <a:picLocks noChangeAspect="1" noChangeArrowheads="1"/>
          </p:cNvPicPr>
          <p:nvPr/>
        </p:nvPicPr>
        <p:blipFill>
          <a:blip r:embed="rId3" cstate="print"/>
          <a:srcRect/>
          <a:stretch>
            <a:fillRect/>
          </a:stretch>
        </p:blipFill>
        <p:spPr bwMode="auto">
          <a:xfrm>
            <a:off x="151447" y="1615440"/>
            <a:ext cx="3680692" cy="4214812"/>
          </a:xfrm>
          <a:prstGeom prst="rect">
            <a:avLst/>
          </a:prstGeom>
          <a:noFill/>
        </p:spPr>
      </p:pic>
      <p:pic>
        <p:nvPicPr>
          <p:cNvPr id="50180" name="Picture 4" descr="http://www.nwic.edu/sites/default/files/bldg17.png"/>
          <p:cNvPicPr>
            <a:picLocks noChangeAspect="1" noChangeArrowheads="1"/>
          </p:cNvPicPr>
          <p:nvPr/>
        </p:nvPicPr>
        <p:blipFill>
          <a:blip r:embed="rId4" cstate="print"/>
          <a:srcRect/>
          <a:stretch>
            <a:fillRect/>
          </a:stretch>
        </p:blipFill>
        <p:spPr bwMode="auto">
          <a:xfrm>
            <a:off x="2667000" y="5181600"/>
            <a:ext cx="5222748" cy="1419225"/>
          </a:xfrm>
          <a:prstGeom prst="rect">
            <a:avLst/>
          </a:prstGeom>
          <a:noFill/>
        </p:spPr>
      </p:pic>
      <p:pic>
        <p:nvPicPr>
          <p:cNvPr id="50184" name="Picture 8" descr="http://www.nwic.edu/sites/default/files/resize/Conoe_Journey_website_lms-255x138.gif"/>
          <p:cNvPicPr>
            <a:picLocks noChangeAspect="1" noChangeArrowheads="1"/>
          </p:cNvPicPr>
          <p:nvPr/>
        </p:nvPicPr>
        <p:blipFill>
          <a:blip r:embed="rId5" cstate="print"/>
          <a:srcRect/>
          <a:stretch>
            <a:fillRect/>
          </a:stretch>
        </p:blipFill>
        <p:spPr bwMode="auto">
          <a:xfrm>
            <a:off x="5334000" y="3429000"/>
            <a:ext cx="3379302" cy="1828800"/>
          </a:xfrm>
          <a:prstGeom prst="rect">
            <a:avLst/>
          </a:prstGeom>
          <a:noFill/>
        </p:spPr>
      </p:pic>
      <p:pic>
        <p:nvPicPr>
          <p:cNvPr id="50182" name="Picture 6" descr="http://www.nwic.edu/sites/default/files/photos/Canoe_Paddle_Photo_lms.jpg"/>
          <p:cNvPicPr>
            <a:picLocks noChangeAspect="1" noChangeArrowheads="1"/>
          </p:cNvPicPr>
          <p:nvPr/>
        </p:nvPicPr>
        <p:blipFill>
          <a:blip r:embed="rId6" cstate="print"/>
          <a:srcRect/>
          <a:stretch>
            <a:fillRect/>
          </a:stretch>
        </p:blipFill>
        <p:spPr bwMode="auto">
          <a:xfrm>
            <a:off x="3505200" y="1787298"/>
            <a:ext cx="2618990" cy="202270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04800"/>
            <a:ext cx="8229600" cy="1447800"/>
          </a:xfrm>
        </p:spPr>
        <p:txBody>
          <a:bodyPr>
            <a:normAutofit/>
          </a:bodyPr>
          <a:lstStyle/>
          <a:p>
            <a:pPr algn="ctr" eaLnBrk="1" hangingPunct="1">
              <a:lnSpc>
                <a:spcPct val="80000"/>
              </a:lnSpc>
            </a:pPr>
            <a:r>
              <a:rPr lang="en-US" sz="4800" b="1" dirty="0" smtClean="0"/>
              <a:t>Institutional Impact</a:t>
            </a:r>
            <a:br>
              <a:rPr lang="en-US" sz="4800" b="1" dirty="0" smtClean="0"/>
            </a:br>
            <a:r>
              <a:rPr lang="en-US" sz="4000" dirty="0" smtClean="0"/>
              <a:t>Academic Excellence</a:t>
            </a:r>
          </a:p>
        </p:txBody>
      </p:sp>
      <p:sp>
        <p:nvSpPr>
          <p:cNvPr id="8196" name="Content Placeholder 3"/>
          <p:cNvSpPr>
            <a:spLocks noGrp="1"/>
          </p:cNvSpPr>
          <p:nvPr>
            <p:ph sz="half" idx="1"/>
          </p:nvPr>
        </p:nvSpPr>
        <p:spPr>
          <a:xfrm>
            <a:off x="381000" y="1371600"/>
            <a:ext cx="4038600" cy="4906963"/>
          </a:xfrm>
        </p:spPr>
        <p:txBody>
          <a:bodyPr>
            <a:normAutofit fontScale="92500" lnSpcReduction="20000"/>
          </a:bodyPr>
          <a:lstStyle/>
          <a:p>
            <a:pPr>
              <a:buNone/>
            </a:pPr>
            <a:endParaRPr lang="en-US" i="1" dirty="0" smtClean="0"/>
          </a:p>
          <a:p>
            <a:r>
              <a:rPr lang="en-US" dirty="0" smtClean="0"/>
              <a:t>Evaluations demonstrate incorporate of new methodologies</a:t>
            </a:r>
          </a:p>
          <a:p>
            <a:endParaRPr lang="en-US" dirty="0" smtClean="0"/>
          </a:p>
          <a:p>
            <a:r>
              <a:rPr lang="en-US" dirty="0" smtClean="0"/>
              <a:t>Faculty have incorporated learning from action research projects into courses</a:t>
            </a:r>
          </a:p>
          <a:p>
            <a:endParaRPr lang="en-US" dirty="0" smtClean="0"/>
          </a:p>
          <a:p>
            <a:r>
              <a:rPr lang="en-US" dirty="0" smtClean="0"/>
              <a:t>Program and course outcomes and strategies demonstrate more place-based, culturally relevant and current curricula</a:t>
            </a:r>
          </a:p>
          <a:p>
            <a:endParaRPr lang="en-US" dirty="0" smtClean="0"/>
          </a:p>
        </p:txBody>
      </p:sp>
      <p:sp>
        <p:nvSpPr>
          <p:cNvPr id="8198" name="Content Placeholder 5"/>
          <p:cNvSpPr>
            <a:spLocks noGrp="1"/>
          </p:cNvSpPr>
          <p:nvPr>
            <p:ph sz="half" idx="2"/>
          </p:nvPr>
        </p:nvSpPr>
        <p:spPr>
          <a:xfrm>
            <a:off x="4648200" y="1828800"/>
            <a:ext cx="4038600" cy="4297363"/>
          </a:xfrm>
        </p:spPr>
        <p:txBody>
          <a:bodyPr>
            <a:normAutofit fontScale="92500" lnSpcReduction="20000"/>
          </a:bodyPr>
          <a:lstStyle/>
          <a:p>
            <a:r>
              <a:rPr lang="en-US" dirty="0" smtClean="0"/>
              <a:t>Increased and higher expectations for student performance</a:t>
            </a:r>
          </a:p>
          <a:p>
            <a:endParaRPr lang="en-US" dirty="0" smtClean="0"/>
          </a:p>
          <a:p>
            <a:r>
              <a:rPr lang="en-US" dirty="0" smtClean="0"/>
              <a:t>Increased focus on student completion </a:t>
            </a:r>
          </a:p>
          <a:p>
            <a:endParaRPr lang="en-US" dirty="0" smtClean="0"/>
          </a:p>
          <a:p>
            <a:r>
              <a:rPr lang="en-US" dirty="0" smtClean="0"/>
              <a:t>Increased participation in teaching and learning activities with a research, best practice focus</a:t>
            </a:r>
          </a:p>
          <a:p>
            <a:endParaRPr lang="en-US" dirty="0" smtClean="0"/>
          </a:p>
          <a:p>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143000"/>
          </a:xfrm>
        </p:spPr>
        <p:txBody>
          <a:bodyPr>
            <a:normAutofit fontScale="90000"/>
          </a:bodyPr>
          <a:lstStyle/>
          <a:p>
            <a:pPr algn="ctr">
              <a:lnSpc>
                <a:spcPct val="80000"/>
              </a:lnSpc>
            </a:pPr>
            <a:r>
              <a:rPr lang="en-US" sz="5300" b="1" dirty="0" smtClean="0"/>
              <a:t>Institutional Impact</a:t>
            </a:r>
            <a:r>
              <a:rPr lang="en-US" sz="4000" dirty="0" smtClean="0"/>
              <a:t/>
            </a:r>
            <a:br>
              <a:rPr lang="en-US" sz="4000" dirty="0" smtClean="0"/>
            </a:br>
            <a:r>
              <a:rPr lang="en-US" sz="4000" dirty="0" smtClean="0"/>
              <a:t>Challenging Learning Environment</a:t>
            </a:r>
            <a:endParaRPr lang="en-US" sz="4000" dirty="0"/>
          </a:p>
        </p:txBody>
      </p:sp>
      <p:sp>
        <p:nvSpPr>
          <p:cNvPr id="6" name="Content Placeholder 5"/>
          <p:cNvSpPr>
            <a:spLocks noGrp="1"/>
          </p:cNvSpPr>
          <p:nvPr>
            <p:ph sz="half" idx="1"/>
          </p:nvPr>
        </p:nvSpPr>
        <p:spPr/>
        <p:txBody>
          <a:bodyPr>
            <a:normAutofit fontScale="92500"/>
          </a:bodyPr>
          <a:lstStyle/>
          <a:p>
            <a:r>
              <a:rPr lang="en-US" dirty="0" smtClean="0"/>
              <a:t>Faculty focus on </a:t>
            </a:r>
            <a:br>
              <a:rPr lang="en-US" dirty="0" smtClean="0"/>
            </a:br>
            <a:r>
              <a:rPr lang="en-US" dirty="0" smtClean="0"/>
              <a:t>- enhanced curricula</a:t>
            </a:r>
            <a:br>
              <a:rPr lang="en-US" dirty="0" smtClean="0"/>
            </a:br>
            <a:r>
              <a:rPr lang="en-US" dirty="0" smtClean="0"/>
              <a:t>- instructional approaches</a:t>
            </a:r>
            <a:br>
              <a:rPr lang="en-US" dirty="0" smtClean="0"/>
            </a:br>
            <a:r>
              <a:rPr lang="en-US" dirty="0" smtClean="0"/>
              <a:t>- new outcomes and assessment strategies</a:t>
            </a:r>
          </a:p>
          <a:p>
            <a:endParaRPr lang="en-US" dirty="0" smtClean="0"/>
          </a:p>
          <a:p>
            <a:r>
              <a:rPr lang="en-US" dirty="0" smtClean="0"/>
              <a:t>Use of informal, just-in-time assessment</a:t>
            </a:r>
          </a:p>
          <a:p>
            <a:endParaRPr lang="en-US" dirty="0" smtClean="0"/>
          </a:p>
          <a:p>
            <a:r>
              <a:rPr lang="en-US" dirty="0" smtClean="0"/>
              <a:t>Rethinking Math  project</a:t>
            </a:r>
          </a:p>
          <a:p>
            <a:endParaRPr lang="en-US" dirty="0"/>
          </a:p>
        </p:txBody>
      </p:sp>
      <p:sp>
        <p:nvSpPr>
          <p:cNvPr id="7" name="Content Placeholder 6"/>
          <p:cNvSpPr>
            <a:spLocks noGrp="1"/>
          </p:cNvSpPr>
          <p:nvPr>
            <p:ph sz="half" idx="2"/>
          </p:nvPr>
        </p:nvSpPr>
        <p:spPr/>
        <p:txBody>
          <a:bodyPr>
            <a:normAutofit fontScale="92500"/>
          </a:bodyPr>
          <a:lstStyle/>
          <a:p>
            <a:r>
              <a:rPr lang="en-US" dirty="0" smtClean="0"/>
              <a:t>Increased faculty understanding of tribal education </a:t>
            </a:r>
          </a:p>
          <a:p>
            <a:endParaRPr lang="en-US" dirty="0" smtClean="0"/>
          </a:p>
          <a:p>
            <a:r>
              <a:rPr lang="en-US" dirty="0" smtClean="0"/>
              <a:t>Deeper discussions</a:t>
            </a:r>
          </a:p>
          <a:p>
            <a:endParaRPr lang="en-US" dirty="0" smtClean="0"/>
          </a:p>
          <a:p>
            <a:r>
              <a:rPr lang="en-US" dirty="0" smtClean="0"/>
              <a:t>Increased collaboration</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Autofit/>
          </a:bodyPr>
          <a:lstStyle/>
          <a:p>
            <a:pPr algn="ctr" eaLnBrk="1" hangingPunct="1"/>
            <a:r>
              <a:rPr lang="en-US" sz="4800" b="1" dirty="0" smtClean="0"/>
              <a:t>Institutional Impact</a:t>
            </a:r>
            <a:br>
              <a:rPr lang="en-US" sz="4800" b="1" dirty="0" smtClean="0"/>
            </a:br>
            <a:r>
              <a:rPr lang="en-US" sz="3600" dirty="0" smtClean="0"/>
              <a:t>Strategic Approach</a:t>
            </a:r>
          </a:p>
        </p:txBody>
      </p:sp>
      <p:sp>
        <p:nvSpPr>
          <p:cNvPr id="8196" name="Content Placeholder 3"/>
          <p:cNvSpPr>
            <a:spLocks noGrp="1"/>
          </p:cNvSpPr>
          <p:nvPr>
            <p:ph idx="1"/>
          </p:nvPr>
        </p:nvSpPr>
        <p:spPr/>
        <p:txBody>
          <a:bodyPr>
            <a:normAutofit fontScale="92500"/>
          </a:bodyPr>
          <a:lstStyle/>
          <a:p>
            <a:r>
              <a:rPr lang="en-US" dirty="0" smtClean="0"/>
              <a:t>NWIC core themes and Strategic Plan emphasize student success and indigenous knowledge</a:t>
            </a:r>
          </a:p>
          <a:p>
            <a:pPr>
              <a:buNone/>
            </a:pPr>
            <a:endParaRPr lang="en-US" dirty="0" smtClean="0"/>
          </a:p>
          <a:p>
            <a:r>
              <a:rPr lang="en-US" dirty="0" smtClean="0"/>
              <a:t>NWIC Board of Trustees adopted Student Success goals</a:t>
            </a:r>
          </a:p>
          <a:p>
            <a:pPr>
              <a:buNone/>
            </a:pPr>
            <a:endParaRPr lang="en-US" dirty="0" smtClean="0"/>
          </a:p>
          <a:p>
            <a:r>
              <a:rPr lang="en-US" dirty="0" smtClean="0"/>
              <a:t>Continuous improvement model supported by data-informed decision making</a:t>
            </a:r>
          </a:p>
          <a:p>
            <a:pPr>
              <a:buNone/>
            </a:pPr>
            <a:endParaRPr lang="en-US" dirty="0" smtClean="0"/>
          </a:p>
          <a:p>
            <a:r>
              <a:rPr lang="en-US" dirty="0" smtClean="0"/>
              <a:t>Additional institutional resources attracted in support of Student Success Agenda and promotion of tribal mission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smtClean="0"/>
              <a:t>The NWIC Model </a:t>
            </a:r>
            <a:r>
              <a:rPr lang="en-US" sz="4000" dirty="0" smtClean="0"/>
              <a:t/>
            </a:r>
            <a:br>
              <a:rPr lang="en-US" sz="4000" dirty="0" smtClean="0"/>
            </a:br>
            <a:r>
              <a:rPr lang="en-US" sz="3600" dirty="0" smtClean="0"/>
              <a:t>Ingredients for Success</a:t>
            </a:r>
            <a:endParaRPr lang="en-US" sz="3600" dirty="0"/>
          </a:p>
        </p:txBody>
      </p:sp>
      <p:sp>
        <p:nvSpPr>
          <p:cNvPr id="3" name="Content Placeholder 2"/>
          <p:cNvSpPr>
            <a:spLocks noGrp="1"/>
          </p:cNvSpPr>
          <p:nvPr>
            <p:ph idx="1"/>
          </p:nvPr>
        </p:nvSpPr>
        <p:spPr/>
        <p:txBody>
          <a:bodyPr>
            <a:normAutofit/>
          </a:bodyPr>
          <a:lstStyle/>
          <a:p>
            <a:r>
              <a:rPr lang="en-US" dirty="0" smtClean="0"/>
              <a:t>Commitment of Leadership</a:t>
            </a:r>
          </a:p>
          <a:p>
            <a:pPr>
              <a:buNone/>
            </a:pPr>
            <a:endParaRPr lang="en-US" dirty="0" smtClean="0"/>
          </a:p>
          <a:p>
            <a:r>
              <a:rPr lang="en-US" dirty="0" smtClean="0"/>
              <a:t>Development of Shared Governance </a:t>
            </a:r>
          </a:p>
          <a:p>
            <a:pPr>
              <a:buNone/>
            </a:pPr>
            <a:endParaRPr lang="en-US" dirty="0" smtClean="0"/>
          </a:p>
          <a:p>
            <a:r>
              <a:rPr lang="en-US" dirty="0" smtClean="0"/>
              <a:t>Multiple approaches to faculty development</a:t>
            </a:r>
          </a:p>
          <a:p>
            <a:pPr>
              <a:buNone/>
            </a:pPr>
            <a:endParaRPr lang="en-US" dirty="0" smtClean="0"/>
          </a:p>
          <a:p>
            <a:r>
              <a:rPr lang="en-US" dirty="0" smtClean="0"/>
              <a:t>Incentives for participation</a:t>
            </a:r>
          </a:p>
          <a:p>
            <a:pPr>
              <a:buNone/>
            </a:pPr>
            <a:endParaRPr lang="en-US" dirty="0" smtClean="0"/>
          </a:p>
          <a:p>
            <a:r>
              <a:rPr lang="en-US" dirty="0" smtClean="0"/>
              <a:t>Integrated approach</a:t>
            </a:r>
            <a:endParaRPr lang="en-US" dirty="0"/>
          </a:p>
        </p:txBody>
      </p:sp>
      <p:pic>
        <p:nvPicPr>
          <p:cNvPr id="63492" name="Picture 4"/>
          <p:cNvPicPr>
            <a:picLocks noChangeAspect="1" noChangeArrowheads="1"/>
          </p:cNvPicPr>
          <p:nvPr/>
        </p:nvPicPr>
        <p:blipFill>
          <a:blip r:embed="rId3" cstate="print"/>
          <a:srcRect/>
          <a:stretch>
            <a:fillRect/>
          </a:stretch>
        </p:blipFill>
        <p:spPr bwMode="auto">
          <a:xfrm>
            <a:off x="4953000" y="5232400"/>
            <a:ext cx="3924300" cy="130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295400"/>
            <a:ext cx="8229600" cy="838200"/>
          </a:xfrm>
        </p:spPr>
        <p:txBody>
          <a:bodyPr>
            <a:noAutofit/>
          </a:bodyPr>
          <a:lstStyle/>
          <a:p>
            <a:pPr algn="ctr" eaLnBrk="1" hangingPunct="1">
              <a:lnSpc>
                <a:spcPct val="80000"/>
              </a:lnSpc>
            </a:pPr>
            <a:r>
              <a:rPr lang="en-US" sz="4800" b="1" dirty="0" smtClean="0"/>
              <a:t>The NWIC Model</a:t>
            </a:r>
            <a:br>
              <a:rPr lang="en-US" sz="4800" b="1" dirty="0" smtClean="0"/>
            </a:br>
            <a:r>
              <a:rPr lang="en-US" sz="3600" dirty="0" smtClean="0"/>
              <a:t>Summary of Our Success – A Tribal College</a:t>
            </a:r>
            <a:br>
              <a:rPr lang="en-US" sz="3600" dirty="0" smtClean="0"/>
            </a:br>
            <a:r>
              <a:rPr lang="en-US" sz="3600" dirty="0" smtClean="0"/>
              <a:t>Pedagogy of Teaching and Learning</a:t>
            </a:r>
          </a:p>
        </p:txBody>
      </p:sp>
      <p:sp>
        <p:nvSpPr>
          <p:cNvPr id="10243" name="Content Placeholder 2"/>
          <p:cNvSpPr>
            <a:spLocks noGrp="1"/>
          </p:cNvSpPr>
          <p:nvPr>
            <p:ph idx="1"/>
          </p:nvPr>
        </p:nvSpPr>
        <p:spPr>
          <a:xfrm>
            <a:off x="457200" y="2286000"/>
            <a:ext cx="8229600" cy="4572000"/>
          </a:xfrm>
        </p:spPr>
        <p:txBody>
          <a:bodyPr>
            <a:normAutofit fontScale="70000" lnSpcReduction="20000"/>
          </a:bodyPr>
          <a:lstStyle/>
          <a:p>
            <a:pPr lvl="0">
              <a:lnSpc>
                <a:spcPct val="120000"/>
              </a:lnSpc>
              <a:buNone/>
            </a:pPr>
            <a:r>
              <a:rPr lang="en-US" sz="3800" dirty="0" smtClean="0"/>
              <a:t>Student success and academic excellence</a:t>
            </a:r>
          </a:p>
          <a:p>
            <a:pPr lvl="1">
              <a:lnSpc>
                <a:spcPct val="120000"/>
              </a:lnSpc>
              <a:buFont typeface="Arial" pitchFamily="34" charset="0"/>
              <a:buChar char="•"/>
            </a:pPr>
            <a:r>
              <a:rPr lang="en-US" dirty="0" smtClean="0"/>
              <a:t>promotes student self-identity, and</a:t>
            </a:r>
          </a:p>
          <a:p>
            <a:pPr lvl="1">
              <a:lnSpc>
                <a:spcPct val="120000"/>
              </a:lnSpc>
              <a:buFont typeface="Arial" pitchFamily="34" charset="0"/>
              <a:buChar char="•"/>
            </a:pPr>
            <a:r>
              <a:rPr lang="en-US" dirty="0" smtClean="0"/>
              <a:t>strives for indigenous knowledge as the foundation of all programs of study</a:t>
            </a:r>
          </a:p>
          <a:p>
            <a:pPr>
              <a:lnSpc>
                <a:spcPct val="120000"/>
              </a:lnSpc>
              <a:buNone/>
            </a:pPr>
            <a:r>
              <a:rPr lang="en-US" sz="3800" dirty="0" smtClean="0"/>
              <a:t>Faculty enhance the teaching and learning experience</a:t>
            </a:r>
          </a:p>
          <a:p>
            <a:pPr lvl="1">
              <a:lnSpc>
                <a:spcPct val="120000"/>
              </a:lnSpc>
              <a:spcBef>
                <a:spcPts val="0"/>
              </a:spcBef>
              <a:buFont typeface="Arial" pitchFamily="34" charset="0"/>
              <a:buChar char="•"/>
            </a:pPr>
            <a:r>
              <a:rPr lang="en-US" dirty="0" smtClean="0"/>
              <a:t> through curriculum design that is relevant and current</a:t>
            </a:r>
          </a:p>
          <a:p>
            <a:pPr lvl="1">
              <a:lnSpc>
                <a:spcPct val="120000"/>
              </a:lnSpc>
              <a:spcBef>
                <a:spcPts val="0"/>
              </a:spcBef>
              <a:buFont typeface="Arial" pitchFamily="34" charset="0"/>
              <a:buChar char="•"/>
            </a:pPr>
            <a:r>
              <a:rPr lang="en-US" dirty="0" smtClean="0"/>
              <a:t> action research projects</a:t>
            </a:r>
          </a:p>
          <a:p>
            <a:pPr lvl="1">
              <a:lnSpc>
                <a:spcPct val="120000"/>
              </a:lnSpc>
              <a:spcBef>
                <a:spcPts val="0"/>
              </a:spcBef>
              <a:buFont typeface="Arial" pitchFamily="34" charset="0"/>
              <a:buChar char="•"/>
            </a:pPr>
            <a:r>
              <a:rPr lang="en-US" dirty="0" smtClean="0"/>
              <a:t> toolkit contributions on teaching methodologies and practices </a:t>
            </a:r>
          </a:p>
          <a:p>
            <a:pPr lvl="1">
              <a:lnSpc>
                <a:spcPct val="120000"/>
              </a:lnSpc>
              <a:spcBef>
                <a:spcPts val="0"/>
              </a:spcBef>
              <a:buFont typeface="Arial" pitchFamily="34" charset="0"/>
              <a:buChar char="•"/>
            </a:pPr>
            <a:r>
              <a:rPr lang="en-US" dirty="0" smtClean="0"/>
              <a:t>making changes in curriculum and instruction, particularly influencing classroom practices and academic content </a:t>
            </a:r>
          </a:p>
          <a:p>
            <a:pPr>
              <a:lnSpc>
                <a:spcPct val="120000"/>
              </a:lnSpc>
              <a:buNone/>
            </a:pPr>
            <a:r>
              <a:rPr lang="en-US" sz="3400" dirty="0" smtClean="0"/>
              <a:t>Native faculty and leadership lead the process of </a:t>
            </a:r>
          </a:p>
          <a:p>
            <a:pPr lvl="1">
              <a:lnSpc>
                <a:spcPct val="120000"/>
              </a:lnSpc>
              <a:buFont typeface="Arial" pitchFamily="34" charset="0"/>
              <a:buChar char="•"/>
            </a:pPr>
            <a:r>
              <a:rPr lang="en-US" dirty="0" smtClean="0"/>
              <a:t>curricular change and development,</a:t>
            </a:r>
          </a:p>
          <a:p>
            <a:pPr lvl="1">
              <a:lnSpc>
                <a:spcPct val="120000"/>
              </a:lnSpc>
              <a:buFont typeface="Arial" pitchFamily="34" charset="0"/>
              <a:buChar char="•"/>
            </a:pPr>
            <a:r>
              <a:rPr lang="en-US" dirty="0" smtClean="0"/>
              <a:t>improvement and promotion of high expectations</a:t>
            </a:r>
          </a:p>
          <a:p>
            <a:pPr lvl="1">
              <a:lnSpc>
                <a:spcPct val="120000"/>
              </a:lnSpc>
              <a:buFont typeface="Arial" pitchFamily="34" charset="0"/>
              <a:buChar char="•"/>
            </a:pPr>
            <a:r>
              <a:rPr lang="en-US" dirty="0" smtClean="0"/>
              <a:t>research, and intellectual capacity building</a:t>
            </a:r>
          </a:p>
          <a:p>
            <a:pPr eaLnBrk="1" hangingPunct="1">
              <a:lnSpc>
                <a:spcPct val="120000"/>
              </a:lnSpc>
              <a:buNone/>
            </a:pP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27000" b="-27000"/>
          </a:stretch>
        </a:blipFill>
        <a:effectLst/>
      </p:bgPr>
    </p:bg>
    <p:spTree>
      <p:nvGrpSpPr>
        <p:cNvPr id="1" name=""/>
        <p:cNvGrpSpPr/>
        <p:nvPr/>
      </p:nvGrpSpPr>
      <p:grpSpPr>
        <a:xfrm>
          <a:off x="0" y="0"/>
          <a:ext cx="0" cy="0"/>
          <a:chOff x="0" y="0"/>
          <a:chExt cx="0" cy="0"/>
        </a:xfrm>
      </p:grpSpPr>
      <p:sp>
        <p:nvSpPr>
          <p:cNvPr id="56" name="Oval 55"/>
          <p:cNvSpPr/>
          <p:nvPr/>
        </p:nvSpPr>
        <p:spPr>
          <a:xfrm>
            <a:off x="3249468" y="2161887"/>
            <a:ext cx="2571750" cy="2571750"/>
          </a:xfrm>
          <a:prstGeom prst="ellipse">
            <a:avLst/>
          </a:prstGeom>
          <a:solidFill>
            <a:srgbClr val="996600"/>
          </a:solidFill>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b="1" dirty="0" smtClean="0">
                <a:latin typeface="Calibri" pitchFamily="34" charset="0"/>
              </a:rPr>
              <a:t>Student</a:t>
            </a:r>
          </a:p>
          <a:p>
            <a:pPr algn="ctr"/>
            <a:r>
              <a:rPr lang="en-US" sz="2000" b="1" dirty="0" smtClean="0">
                <a:latin typeface="Calibri" pitchFamily="34" charset="0"/>
              </a:rPr>
              <a:t>Success Agenda</a:t>
            </a:r>
            <a:endParaRPr lang="en-US" sz="2000" dirty="0" smtClean="0">
              <a:latin typeface="Calibri" pitchFamily="34" charset="0"/>
            </a:endParaRPr>
          </a:p>
          <a:p>
            <a:pPr algn="ctr"/>
            <a:endParaRPr lang="en-US" sz="1400" b="1" dirty="0" smtClean="0">
              <a:latin typeface="Calibri" pitchFamily="34" charset="0"/>
            </a:endParaRPr>
          </a:p>
          <a:p>
            <a:pPr algn="ctr"/>
            <a:r>
              <a:rPr lang="en-US" sz="1400" b="1" dirty="0" smtClean="0">
                <a:latin typeface="Calibri" pitchFamily="34" charset="0"/>
              </a:rPr>
              <a:t>College Mission</a:t>
            </a:r>
            <a:endParaRPr lang="en-US" sz="1100" dirty="0" smtClean="0">
              <a:latin typeface="Calibri" pitchFamily="34" charset="0"/>
            </a:endParaRPr>
          </a:p>
          <a:p>
            <a:pPr algn="ctr"/>
            <a:r>
              <a:rPr lang="en-US" sz="1400" dirty="0" smtClean="0">
                <a:latin typeface="Calibri" pitchFamily="34" charset="0"/>
              </a:rPr>
              <a:t>Identity</a:t>
            </a:r>
          </a:p>
          <a:p>
            <a:pPr algn="ctr"/>
            <a:r>
              <a:rPr lang="en-US" sz="1400" dirty="0" smtClean="0">
                <a:latin typeface="Calibri" pitchFamily="34" charset="0"/>
              </a:rPr>
              <a:t>Sense of Place</a:t>
            </a:r>
          </a:p>
          <a:p>
            <a:pPr algn="ctr"/>
            <a:r>
              <a:rPr lang="en-US" sz="1400" dirty="0" smtClean="0">
                <a:latin typeface="Calibri" pitchFamily="34" charset="0"/>
              </a:rPr>
              <a:t>Self-Determination</a:t>
            </a:r>
          </a:p>
          <a:p>
            <a:pPr algn="ctr"/>
            <a:r>
              <a:rPr lang="en-US" sz="1400" dirty="0" smtClean="0">
                <a:latin typeface="Calibri" pitchFamily="34" charset="0"/>
              </a:rPr>
              <a:t>Sovereignty</a:t>
            </a:r>
            <a:endParaRPr lang="en-US" sz="1400" dirty="0">
              <a:latin typeface="Calibri" pitchFamily="34" charset="0"/>
            </a:endParaRPr>
          </a:p>
        </p:txBody>
      </p:sp>
      <p:sp>
        <p:nvSpPr>
          <p:cNvPr id="34" name="Donut 33"/>
          <p:cNvSpPr/>
          <p:nvPr/>
        </p:nvSpPr>
        <p:spPr>
          <a:xfrm>
            <a:off x="2743200" y="1645616"/>
            <a:ext cx="3586962" cy="3497884"/>
          </a:xfrm>
          <a:prstGeom prst="donut">
            <a:avLst>
              <a:gd name="adj" fmla="val 1606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16-Point Star 4"/>
          <p:cNvSpPr>
            <a:spLocks noChangeAspect="1"/>
          </p:cNvSpPr>
          <p:nvPr/>
        </p:nvSpPr>
        <p:spPr>
          <a:xfrm>
            <a:off x="533400" y="533400"/>
            <a:ext cx="1825600" cy="1825600"/>
          </a:xfrm>
          <a:prstGeom prst="star16">
            <a:avLst/>
          </a:prstGeom>
          <a:solidFill>
            <a:srgbClr val="BE14C2"/>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500" dirty="0" smtClean="0">
                <a:latin typeface="+mj-lt"/>
              </a:rPr>
              <a:t>Achieving the Drea</a:t>
            </a:r>
            <a:r>
              <a:rPr lang="en-US" sz="1400" dirty="0" smtClean="0">
                <a:latin typeface="+mj-lt"/>
              </a:rPr>
              <a:t>m</a:t>
            </a:r>
            <a:endParaRPr lang="en-US" sz="1400" dirty="0">
              <a:latin typeface="+mj-lt"/>
            </a:endParaRPr>
          </a:p>
        </p:txBody>
      </p:sp>
      <p:sp>
        <p:nvSpPr>
          <p:cNvPr id="12" name="16-Point Star 11"/>
          <p:cNvSpPr>
            <a:spLocks noChangeAspect="1"/>
          </p:cNvSpPr>
          <p:nvPr/>
        </p:nvSpPr>
        <p:spPr>
          <a:xfrm>
            <a:off x="6934200" y="533400"/>
            <a:ext cx="1825600" cy="1825600"/>
          </a:xfrm>
          <a:prstGeom prst="star16">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1500" dirty="0" smtClean="0">
                <a:latin typeface="+mj-lt"/>
              </a:rPr>
              <a:t>First Year Experience</a:t>
            </a:r>
            <a:endParaRPr lang="en-US" sz="1500" dirty="0">
              <a:latin typeface="+mj-lt"/>
            </a:endParaRPr>
          </a:p>
        </p:txBody>
      </p:sp>
      <p:sp>
        <p:nvSpPr>
          <p:cNvPr id="13" name="16-Point Star 12"/>
          <p:cNvSpPr>
            <a:spLocks noChangeAspect="1"/>
          </p:cNvSpPr>
          <p:nvPr/>
        </p:nvSpPr>
        <p:spPr>
          <a:xfrm>
            <a:off x="264041" y="4763387"/>
            <a:ext cx="1825600" cy="1825600"/>
          </a:xfrm>
          <a:prstGeom prst="star16">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tIns="0" bIns="0" rtlCol="0" anchor="ctr"/>
          <a:lstStyle/>
          <a:p>
            <a:pPr algn="ctr"/>
            <a:r>
              <a:rPr lang="en-US" sz="1500" dirty="0" smtClean="0">
                <a:latin typeface="+mj-lt"/>
              </a:rPr>
              <a:t>Faculty Inquiry Groups (FIGs)</a:t>
            </a:r>
            <a:endParaRPr lang="en-US" sz="1500" dirty="0">
              <a:latin typeface="+mj-lt"/>
            </a:endParaRPr>
          </a:p>
        </p:txBody>
      </p:sp>
      <p:sp>
        <p:nvSpPr>
          <p:cNvPr id="17" name="16-Point Star 16"/>
          <p:cNvSpPr>
            <a:spLocks noChangeAspect="1"/>
          </p:cNvSpPr>
          <p:nvPr/>
        </p:nvSpPr>
        <p:spPr>
          <a:xfrm>
            <a:off x="7286502" y="2516200"/>
            <a:ext cx="1825600" cy="1825600"/>
          </a:xfrm>
          <a:prstGeom prst="star16">
            <a:avLst/>
          </a:prstGeom>
          <a:solidFill>
            <a:srgbClr val="002060"/>
          </a:solidFill>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1500" dirty="0" smtClean="0">
                <a:latin typeface="+mj-lt"/>
              </a:rPr>
              <a:t>Indigenous Service Learning</a:t>
            </a:r>
            <a:endParaRPr lang="en-US" sz="1500" dirty="0">
              <a:latin typeface="+mj-lt"/>
            </a:endParaRPr>
          </a:p>
        </p:txBody>
      </p:sp>
      <p:sp>
        <p:nvSpPr>
          <p:cNvPr id="20" name="Donut 19"/>
          <p:cNvSpPr/>
          <p:nvPr/>
        </p:nvSpPr>
        <p:spPr>
          <a:xfrm>
            <a:off x="1915222" y="838200"/>
            <a:ext cx="5313556" cy="5181600"/>
          </a:xfrm>
          <a:prstGeom prst="donut">
            <a:avLst>
              <a:gd name="adj" fmla="val 1807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5829490" y="2941125"/>
            <a:ext cx="1828800" cy="1015663"/>
          </a:xfrm>
          <a:prstGeom prst="rect">
            <a:avLst/>
          </a:prstGeom>
          <a:noFill/>
        </p:spPr>
        <p:txBody>
          <a:bodyPr wrap="square" rtlCol="0">
            <a:spAutoFit/>
          </a:bodyPr>
          <a:lstStyle/>
          <a:p>
            <a:pPr algn="ctr"/>
            <a:r>
              <a:rPr lang="en-US" sz="1500" dirty="0" smtClean="0">
                <a:solidFill>
                  <a:schemeClr val="bg1"/>
                </a:solidFill>
                <a:latin typeface="+mj-lt"/>
              </a:rPr>
              <a:t>Assessment</a:t>
            </a:r>
          </a:p>
          <a:p>
            <a:pPr algn="ctr"/>
            <a:r>
              <a:rPr lang="en-US" sz="1500" dirty="0" smtClean="0">
                <a:solidFill>
                  <a:schemeClr val="bg1"/>
                </a:solidFill>
                <a:latin typeface="+mj-lt"/>
              </a:rPr>
              <a:t> of </a:t>
            </a:r>
          </a:p>
          <a:p>
            <a:pPr algn="ctr"/>
            <a:r>
              <a:rPr lang="en-US" sz="1500" dirty="0" smtClean="0">
                <a:solidFill>
                  <a:schemeClr val="bg1"/>
                </a:solidFill>
                <a:latin typeface="+mj-lt"/>
              </a:rPr>
              <a:t>Student </a:t>
            </a:r>
          </a:p>
          <a:p>
            <a:pPr algn="ctr"/>
            <a:r>
              <a:rPr lang="en-US" sz="1500" dirty="0" smtClean="0">
                <a:solidFill>
                  <a:schemeClr val="bg1"/>
                </a:solidFill>
                <a:latin typeface="+mj-lt"/>
              </a:rPr>
              <a:t>Learning</a:t>
            </a:r>
          </a:p>
        </p:txBody>
      </p:sp>
      <p:sp>
        <p:nvSpPr>
          <p:cNvPr id="22" name="TextBox 21"/>
          <p:cNvSpPr txBox="1"/>
          <p:nvPr/>
        </p:nvSpPr>
        <p:spPr>
          <a:xfrm>
            <a:off x="1447800" y="3167390"/>
            <a:ext cx="1828800" cy="553998"/>
          </a:xfrm>
          <a:prstGeom prst="rect">
            <a:avLst/>
          </a:prstGeom>
          <a:noFill/>
        </p:spPr>
        <p:txBody>
          <a:bodyPr wrap="square" rtlCol="0">
            <a:spAutoFit/>
          </a:bodyPr>
          <a:lstStyle/>
          <a:p>
            <a:pPr algn="ctr"/>
            <a:r>
              <a:rPr lang="en-US" sz="1500" dirty="0" smtClean="0">
                <a:solidFill>
                  <a:schemeClr val="bg1"/>
                </a:solidFill>
                <a:latin typeface="+mj-lt"/>
              </a:rPr>
              <a:t>Academic</a:t>
            </a:r>
          </a:p>
          <a:p>
            <a:pPr algn="ctr"/>
            <a:r>
              <a:rPr lang="en-US" sz="1500" dirty="0" smtClean="0">
                <a:solidFill>
                  <a:schemeClr val="bg1"/>
                </a:solidFill>
                <a:latin typeface="+mj-lt"/>
              </a:rPr>
              <a:t>Leadership</a:t>
            </a:r>
          </a:p>
        </p:txBody>
      </p:sp>
      <p:sp>
        <p:nvSpPr>
          <p:cNvPr id="23" name="TextBox 22"/>
          <p:cNvSpPr txBox="1"/>
          <p:nvPr/>
        </p:nvSpPr>
        <p:spPr>
          <a:xfrm>
            <a:off x="3686096" y="5246197"/>
            <a:ext cx="1927303" cy="769441"/>
          </a:xfrm>
          <a:prstGeom prst="rect">
            <a:avLst/>
          </a:prstGeom>
          <a:noFill/>
        </p:spPr>
        <p:txBody>
          <a:bodyPr wrap="square" rtlCol="0">
            <a:spAutoFit/>
          </a:bodyPr>
          <a:lstStyle/>
          <a:p>
            <a:pPr algn="ctr"/>
            <a:r>
              <a:rPr lang="en-US" sz="1500" dirty="0" smtClean="0">
                <a:solidFill>
                  <a:schemeClr val="bg1"/>
                </a:solidFill>
                <a:latin typeface="+mj-lt"/>
              </a:rPr>
              <a:t>Student Services Support of Academics</a:t>
            </a:r>
          </a:p>
          <a:p>
            <a:pPr algn="ctr"/>
            <a:endParaRPr lang="en-US" sz="1400" dirty="0" smtClean="0">
              <a:latin typeface="+mj-lt"/>
            </a:endParaRPr>
          </a:p>
        </p:txBody>
      </p:sp>
      <p:sp>
        <p:nvSpPr>
          <p:cNvPr id="24" name="TextBox 23"/>
          <p:cNvSpPr txBox="1"/>
          <p:nvPr/>
        </p:nvSpPr>
        <p:spPr>
          <a:xfrm>
            <a:off x="3648364" y="1041400"/>
            <a:ext cx="1828800" cy="584775"/>
          </a:xfrm>
          <a:prstGeom prst="rect">
            <a:avLst/>
          </a:prstGeom>
          <a:noFill/>
        </p:spPr>
        <p:txBody>
          <a:bodyPr wrap="square" rtlCol="0">
            <a:spAutoFit/>
          </a:bodyPr>
          <a:lstStyle/>
          <a:p>
            <a:pPr algn="ctr"/>
            <a:r>
              <a:rPr lang="en-US" sz="1600" dirty="0" smtClean="0">
                <a:solidFill>
                  <a:schemeClr val="bg1"/>
                </a:solidFill>
                <a:latin typeface="+mj-lt"/>
              </a:rPr>
              <a:t>Teaching and Learning Initiative</a:t>
            </a:r>
          </a:p>
        </p:txBody>
      </p:sp>
      <p:sp>
        <p:nvSpPr>
          <p:cNvPr id="26" name="16-Point Star 25"/>
          <p:cNvSpPr>
            <a:spLocks noChangeAspect="1"/>
          </p:cNvSpPr>
          <p:nvPr/>
        </p:nvSpPr>
        <p:spPr>
          <a:xfrm>
            <a:off x="0" y="2516200"/>
            <a:ext cx="1825600" cy="1825600"/>
          </a:xfrm>
          <a:prstGeom prst="star16">
            <a:avLst>
              <a:gd name="adj" fmla="val 41952"/>
            </a:avLst>
          </a:prstGeom>
          <a:solidFill>
            <a:srgbClr val="7A8F13"/>
          </a:solidFill>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1500" dirty="0" smtClean="0">
                <a:latin typeface="+mj-lt"/>
              </a:rPr>
              <a:t>First Generation Students</a:t>
            </a:r>
            <a:endParaRPr lang="en-US" sz="1500" dirty="0">
              <a:latin typeface="+mj-lt"/>
            </a:endParaRPr>
          </a:p>
        </p:txBody>
      </p:sp>
      <p:sp>
        <p:nvSpPr>
          <p:cNvPr id="27" name="16-Point Star 26"/>
          <p:cNvSpPr>
            <a:spLocks noChangeAspect="1"/>
          </p:cNvSpPr>
          <p:nvPr/>
        </p:nvSpPr>
        <p:spPr>
          <a:xfrm>
            <a:off x="6983818" y="4816548"/>
            <a:ext cx="1825600" cy="1825600"/>
          </a:xfrm>
          <a:prstGeom prst="star16">
            <a:avLst/>
          </a:prstGeom>
          <a:solidFill>
            <a:srgbClr val="9A7500"/>
          </a:solidFill>
        </p:spPr>
        <p:style>
          <a:lnRef idx="2">
            <a:schemeClr val="accent3">
              <a:shade val="50000"/>
            </a:schemeClr>
          </a:lnRef>
          <a:fillRef idx="1">
            <a:schemeClr val="accent3"/>
          </a:fillRef>
          <a:effectRef idx="0">
            <a:schemeClr val="accent3"/>
          </a:effectRef>
          <a:fontRef idx="minor">
            <a:schemeClr val="lt1"/>
          </a:fontRef>
        </p:style>
        <p:txBody>
          <a:bodyPr wrap="none" lIns="0" tIns="0" rIns="0" bIns="0" rtlCol="0" anchor="ctr"/>
          <a:lstStyle/>
          <a:p>
            <a:pPr algn="ctr"/>
            <a:r>
              <a:rPr lang="en-US" sz="1500" dirty="0" smtClean="0">
                <a:latin typeface="+mj-lt"/>
              </a:rPr>
              <a:t>Research and </a:t>
            </a:r>
          </a:p>
          <a:p>
            <a:pPr algn="ctr"/>
            <a:r>
              <a:rPr lang="en-US" sz="1500" dirty="0" smtClean="0">
                <a:latin typeface="+mj-lt"/>
              </a:rPr>
              <a:t>Faculty </a:t>
            </a:r>
          </a:p>
          <a:p>
            <a:pPr algn="ctr"/>
            <a:r>
              <a:rPr lang="en-US" sz="1500" dirty="0" smtClean="0">
                <a:latin typeface="+mj-lt"/>
              </a:rPr>
              <a:t>Development</a:t>
            </a:r>
            <a:endParaRPr lang="en-US" sz="1500" dirty="0">
              <a:latin typeface="+mj-lt"/>
            </a:endParaRPr>
          </a:p>
        </p:txBody>
      </p:sp>
      <p:sp>
        <p:nvSpPr>
          <p:cNvPr id="28" name="TextBox 27"/>
          <p:cNvSpPr txBox="1"/>
          <p:nvPr/>
        </p:nvSpPr>
        <p:spPr>
          <a:xfrm>
            <a:off x="457200" y="152400"/>
            <a:ext cx="8001000" cy="338554"/>
          </a:xfrm>
          <a:prstGeom prst="rect">
            <a:avLst/>
          </a:prstGeom>
          <a:noFill/>
        </p:spPr>
        <p:txBody>
          <a:bodyPr wrap="square" rtlCol="0">
            <a:spAutoFit/>
          </a:bodyPr>
          <a:lstStyle/>
          <a:p>
            <a:pPr algn="ctr"/>
            <a:r>
              <a:rPr lang="en-US" sz="1600" dirty="0" smtClean="0">
                <a:ln>
                  <a:solidFill>
                    <a:schemeClr val="tx1"/>
                  </a:solidFill>
                </a:ln>
                <a:effectLst>
                  <a:outerShdw blurRad="50800" dist="50800" dir="5400000" algn="ctr" rotWithShape="0">
                    <a:schemeClr val="bg1"/>
                  </a:outerShdw>
                </a:effectLst>
                <a:latin typeface="+mj-lt"/>
              </a:rPr>
              <a:t>NWIC Academic Model: Promote a Holistic and Integrated Teaching and Learning Environment</a:t>
            </a:r>
          </a:p>
        </p:txBody>
      </p:sp>
      <p:cxnSp>
        <p:nvCxnSpPr>
          <p:cNvPr id="52" name="Straight Connector 51"/>
          <p:cNvCxnSpPr/>
          <p:nvPr/>
        </p:nvCxnSpPr>
        <p:spPr>
          <a:xfrm flipH="1">
            <a:off x="12192000" y="3308866"/>
            <a:ext cx="304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4544841" y="1751848"/>
            <a:ext cx="12086" cy="44874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762730" y="3421464"/>
            <a:ext cx="538058" cy="75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2819400" y="3416440"/>
            <a:ext cx="446314" cy="30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4556927" y="4587073"/>
            <a:ext cx="35169" cy="51602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pPr algn="ctr"/>
            <a:r>
              <a:rPr lang="en-US" sz="4800" b="1" dirty="0" smtClean="0"/>
              <a:t>Achievements of the Project </a:t>
            </a:r>
            <a:endParaRPr lang="en-US" sz="4800" b="1" dirty="0"/>
          </a:p>
        </p:txBody>
      </p:sp>
      <p:sp>
        <p:nvSpPr>
          <p:cNvPr id="3" name="Content Placeholder 2"/>
          <p:cNvSpPr>
            <a:spLocks noGrp="1"/>
          </p:cNvSpPr>
          <p:nvPr>
            <p:ph idx="1"/>
          </p:nvPr>
        </p:nvSpPr>
        <p:spPr>
          <a:xfrm>
            <a:off x="457200" y="1752600"/>
            <a:ext cx="8229600" cy="4373563"/>
          </a:xfrm>
        </p:spPr>
        <p:txBody>
          <a:bodyPr>
            <a:normAutofit lnSpcReduction="10000"/>
          </a:bodyPr>
          <a:lstStyle/>
          <a:p>
            <a:pPr>
              <a:buFont typeface="Wingdings" pitchFamily="2" charset="2"/>
              <a:buChar char="§"/>
            </a:pPr>
            <a:r>
              <a:rPr lang="en-US" sz="3200" dirty="0" smtClean="0"/>
              <a:t>Improved knowledge</a:t>
            </a:r>
            <a:r>
              <a:rPr lang="en-US" sz="3200" dirty="0"/>
              <a:t>, skills and abilities of </a:t>
            </a:r>
            <a:r>
              <a:rPr lang="en-US" sz="3200" dirty="0" smtClean="0"/>
              <a:t>faculty leading to improved student success</a:t>
            </a:r>
            <a:endParaRPr lang="en-US" sz="3200" dirty="0"/>
          </a:p>
          <a:p>
            <a:pPr>
              <a:buNone/>
            </a:pPr>
            <a:endParaRPr lang="en-US" sz="3200" dirty="0"/>
          </a:p>
          <a:p>
            <a:pPr>
              <a:buFont typeface="Wingdings" pitchFamily="2" charset="2"/>
              <a:buChar char="§"/>
            </a:pPr>
            <a:r>
              <a:rPr lang="en-US" sz="3200" dirty="0" smtClean="0"/>
              <a:t>Complemented </a:t>
            </a:r>
            <a:r>
              <a:rPr lang="en-US" sz="3200" dirty="0"/>
              <a:t>institutional </a:t>
            </a:r>
            <a:r>
              <a:rPr lang="en-US" sz="3200" dirty="0" smtClean="0"/>
              <a:t>initiatives focused on </a:t>
            </a:r>
            <a:r>
              <a:rPr lang="en-US" sz="3200" dirty="0"/>
              <a:t>student </a:t>
            </a:r>
            <a:r>
              <a:rPr lang="en-US" sz="3200" dirty="0" smtClean="0"/>
              <a:t>success measures</a:t>
            </a:r>
            <a:endParaRPr lang="en-US" sz="3200" dirty="0"/>
          </a:p>
          <a:p>
            <a:pPr>
              <a:buFont typeface="Wingdings" pitchFamily="2" charset="2"/>
              <a:buChar char="§"/>
            </a:pPr>
            <a:endParaRPr lang="en-US" sz="3200" dirty="0"/>
          </a:p>
          <a:p>
            <a:pPr>
              <a:buFont typeface="Wingdings" pitchFamily="2" charset="2"/>
              <a:buChar char="§"/>
            </a:pPr>
            <a:r>
              <a:rPr lang="en-US" sz="3200" dirty="0" smtClean="0"/>
              <a:t>Faculty are </a:t>
            </a:r>
            <a:r>
              <a:rPr lang="en-US" sz="3200" dirty="0"/>
              <a:t>able to improve their teaching </a:t>
            </a:r>
            <a:r>
              <a:rPr lang="en-US" sz="3200" dirty="0" smtClean="0"/>
              <a:t>practices</a:t>
            </a:r>
            <a:endParaRPr lang="en-US" sz="3200" dirty="0"/>
          </a:p>
          <a:p>
            <a:pPr>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p:cNvPicPr>
            <a:picLocks noChangeAspect="1" noChangeArrowheads="1"/>
          </p:cNvPicPr>
          <p:nvPr/>
        </p:nvPicPr>
        <p:blipFill>
          <a:blip r:embed="rId3" cstate="print"/>
          <a:srcRect/>
          <a:stretch>
            <a:fillRect/>
          </a:stretch>
        </p:blipFill>
        <p:spPr bwMode="auto">
          <a:xfrm>
            <a:off x="0" y="-4969"/>
            <a:ext cx="9144000" cy="6867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457200" y="457200"/>
            <a:ext cx="8229600" cy="990600"/>
          </a:xfrm>
        </p:spPr>
        <p:txBody>
          <a:bodyPr>
            <a:normAutofit/>
          </a:bodyPr>
          <a:lstStyle/>
          <a:p>
            <a:pPr algn="ctr"/>
            <a:r>
              <a:rPr lang="en-US" sz="4800" b="1" dirty="0" smtClean="0"/>
              <a:t>Measures and Evaluative Tools</a:t>
            </a:r>
            <a:endParaRPr lang="en-US" sz="4800" b="1" dirty="0"/>
          </a:p>
        </p:txBody>
      </p:sp>
      <p:sp>
        <p:nvSpPr>
          <p:cNvPr id="27651" name="Rectangle 3"/>
          <p:cNvSpPr>
            <a:spLocks noGrp="1" noChangeArrowheads="1"/>
          </p:cNvSpPr>
          <p:nvPr>
            <p:ph idx="1"/>
          </p:nvPr>
        </p:nvSpPr>
        <p:spPr>
          <a:xfrm>
            <a:off x="457200" y="1676400"/>
            <a:ext cx="8229600" cy="4876800"/>
          </a:xfrm>
        </p:spPr>
        <p:txBody>
          <a:bodyPr>
            <a:normAutofit fontScale="77500" lnSpcReduction="20000"/>
          </a:bodyPr>
          <a:lstStyle/>
          <a:p>
            <a:r>
              <a:rPr lang="en-US" dirty="0"/>
              <a:t>Survey of Teaching and Learning Environment at </a:t>
            </a:r>
            <a:r>
              <a:rPr lang="en-US" dirty="0" smtClean="0"/>
              <a:t>NWIC </a:t>
            </a:r>
            <a:r>
              <a:rPr lang="en-US" sz="2300" dirty="0" smtClean="0"/>
              <a:t>(2009 and 2011)</a:t>
            </a:r>
          </a:p>
          <a:p>
            <a:pPr>
              <a:buNone/>
            </a:pPr>
            <a:endParaRPr lang="en-US" dirty="0"/>
          </a:p>
          <a:p>
            <a:r>
              <a:rPr lang="en-US" dirty="0"/>
              <a:t>Course </a:t>
            </a:r>
            <a:r>
              <a:rPr lang="en-US" dirty="0" smtClean="0"/>
              <a:t>Evaluations </a:t>
            </a:r>
            <a:r>
              <a:rPr lang="en-US" sz="2300" dirty="0" smtClean="0"/>
              <a:t>(quarterly)</a:t>
            </a:r>
          </a:p>
          <a:p>
            <a:endParaRPr lang="en-US" dirty="0"/>
          </a:p>
          <a:p>
            <a:r>
              <a:rPr lang="en-US" dirty="0"/>
              <a:t>Community College Survey  of Student </a:t>
            </a:r>
            <a:r>
              <a:rPr lang="en-US" dirty="0" smtClean="0"/>
              <a:t>Engagement </a:t>
            </a:r>
            <a:r>
              <a:rPr lang="en-US" sz="2300" dirty="0" smtClean="0"/>
              <a:t>(2005 and 2011)</a:t>
            </a:r>
          </a:p>
          <a:p>
            <a:endParaRPr lang="en-US" dirty="0"/>
          </a:p>
          <a:p>
            <a:r>
              <a:rPr lang="en-US" dirty="0"/>
              <a:t>Faculty </a:t>
            </a:r>
            <a:r>
              <a:rPr lang="en-US" dirty="0" smtClean="0"/>
              <a:t>Classroom Evaluations </a:t>
            </a:r>
            <a:r>
              <a:rPr lang="en-US" sz="2300" dirty="0" smtClean="0"/>
              <a:t>(annually)</a:t>
            </a:r>
          </a:p>
          <a:p>
            <a:endParaRPr lang="en-US" dirty="0" smtClean="0"/>
          </a:p>
          <a:p>
            <a:r>
              <a:rPr lang="en-US" dirty="0" smtClean="0"/>
              <a:t>Evaluations/comments from the Teaching and Learning Institutes</a:t>
            </a:r>
          </a:p>
          <a:p>
            <a:endParaRPr lang="en-US" dirty="0" smtClean="0"/>
          </a:p>
          <a:p>
            <a:r>
              <a:rPr lang="en-US" dirty="0" smtClean="0"/>
              <a:t>Institutional Data </a:t>
            </a:r>
            <a:r>
              <a:rPr lang="en-US" sz="2300" dirty="0" smtClean="0"/>
              <a:t>(course completion, retention and graduation rates)</a:t>
            </a:r>
          </a:p>
          <a:p>
            <a:endParaRPr lang="en-US" dirty="0"/>
          </a:p>
          <a:p>
            <a:r>
              <a:rPr lang="en-US" dirty="0"/>
              <a:t>Anecdotal </a:t>
            </a:r>
            <a:r>
              <a:rPr lang="en-US" dirty="0" smtClean="0"/>
              <a:t>evidence from observations, debriefings and discussions</a:t>
            </a:r>
          </a:p>
          <a:p>
            <a:endParaRPr lang="en-US" dirty="0" smtClean="0"/>
          </a:p>
          <a:p>
            <a:r>
              <a:rPr lang="en-US" dirty="0" smtClean="0"/>
              <a:t>Student and faculty focus groups</a:t>
            </a:r>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9100" y="381000"/>
            <a:ext cx="8305800" cy="1277112"/>
          </a:xfrm>
        </p:spPr>
        <p:txBody>
          <a:bodyPr>
            <a:normAutofit/>
          </a:bodyPr>
          <a:lstStyle/>
          <a:p>
            <a:pPr algn="ctr"/>
            <a:r>
              <a:rPr lang="en-US" sz="4800" b="1" dirty="0" smtClean="0"/>
              <a:t>NATIVE SCHOLARSHIP</a:t>
            </a:r>
            <a:endParaRPr lang="en-US" dirty="0"/>
          </a:p>
        </p:txBody>
      </p:sp>
      <p:pic>
        <p:nvPicPr>
          <p:cNvPr id="3" name="Picture 2" descr="015.JPG"/>
          <p:cNvPicPr>
            <a:picLocks noChangeAspect="1"/>
          </p:cNvPicPr>
          <p:nvPr/>
        </p:nvPicPr>
        <p:blipFill>
          <a:blip r:embed="rId3" cstate="print"/>
          <a:stretch>
            <a:fillRect/>
          </a:stretch>
        </p:blipFill>
        <p:spPr>
          <a:xfrm>
            <a:off x="1524000" y="1828800"/>
            <a:ext cx="6096000" cy="4572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smtClean="0"/>
              <a:t>Native Scholarship</a:t>
            </a:r>
            <a:r>
              <a:rPr lang="en-US" sz="4000" dirty="0" smtClean="0"/>
              <a:t> </a:t>
            </a:r>
            <a:br>
              <a:rPr lang="en-US" sz="4000" dirty="0" smtClean="0"/>
            </a:br>
            <a:r>
              <a:rPr lang="en-US" sz="3200" dirty="0" smtClean="0"/>
              <a:t>Institutional Impact</a:t>
            </a:r>
            <a:endParaRPr lang="en-US" sz="3200" dirty="0"/>
          </a:p>
        </p:txBody>
      </p:sp>
      <p:sp>
        <p:nvSpPr>
          <p:cNvPr id="5" name="Content Placeholder 4"/>
          <p:cNvSpPr>
            <a:spLocks noGrp="1"/>
          </p:cNvSpPr>
          <p:nvPr>
            <p:ph idx="1"/>
          </p:nvPr>
        </p:nvSpPr>
        <p:spPr>
          <a:xfrm>
            <a:off x="457200" y="1935480"/>
            <a:ext cx="8229600" cy="4693920"/>
          </a:xfrm>
        </p:spPr>
        <p:txBody>
          <a:bodyPr>
            <a:normAutofit lnSpcReduction="10000"/>
          </a:bodyPr>
          <a:lstStyle/>
          <a:p>
            <a:pPr>
              <a:spcBef>
                <a:spcPts val="0"/>
              </a:spcBef>
            </a:pPr>
            <a:r>
              <a:rPr lang="en-US" dirty="0" smtClean="0"/>
              <a:t>NWIC mission: </a:t>
            </a:r>
            <a:r>
              <a:rPr lang="en-US" i="1" dirty="0" smtClean="0"/>
              <a:t>Through education, NWIC promotes indigenous self-determination and knowledge </a:t>
            </a:r>
            <a:br>
              <a:rPr lang="en-US" i="1" dirty="0" smtClean="0"/>
            </a:br>
            <a:r>
              <a:rPr lang="en-US" sz="2400" i="1" dirty="0" smtClean="0"/>
              <a:t>– </a:t>
            </a:r>
            <a:r>
              <a:rPr lang="en-US" sz="2400" dirty="0" smtClean="0"/>
              <a:t>increased clarity </a:t>
            </a:r>
            <a:br>
              <a:rPr lang="en-US" sz="2400" dirty="0" smtClean="0"/>
            </a:br>
            <a:r>
              <a:rPr lang="en-US" sz="2400" dirty="0" smtClean="0"/>
              <a:t>– focus on sovereignty and indigenousness</a:t>
            </a:r>
          </a:p>
          <a:p>
            <a:pPr>
              <a:spcBef>
                <a:spcPts val="0"/>
              </a:spcBef>
              <a:buNone/>
            </a:pPr>
            <a:endParaRPr lang="en-US" sz="2400" dirty="0" smtClean="0"/>
          </a:p>
          <a:p>
            <a:pPr>
              <a:spcBef>
                <a:spcPts val="0"/>
              </a:spcBef>
            </a:pPr>
            <a:r>
              <a:rPr lang="en-US" dirty="0" smtClean="0"/>
              <a:t>Teaching and Learning Environment </a:t>
            </a:r>
            <a:br>
              <a:rPr lang="en-US" dirty="0" smtClean="0"/>
            </a:br>
            <a:r>
              <a:rPr lang="en-US" dirty="0" smtClean="0"/>
              <a:t>- surveys </a:t>
            </a:r>
            <a:br>
              <a:rPr lang="en-US" dirty="0" smtClean="0"/>
            </a:br>
            <a:r>
              <a:rPr lang="en-US" dirty="0" smtClean="0"/>
              <a:t>- institutional practices</a:t>
            </a:r>
          </a:p>
          <a:p>
            <a:pPr>
              <a:spcBef>
                <a:spcPts val="0"/>
              </a:spcBef>
              <a:buNone/>
            </a:pPr>
            <a:endParaRPr lang="en-US" dirty="0" smtClean="0"/>
          </a:p>
          <a:p>
            <a:pPr>
              <a:spcBef>
                <a:spcPts val="0"/>
              </a:spcBef>
            </a:pPr>
            <a:r>
              <a:rPr lang="en-US" dirty="0" smtClean="0"/>
              <a:t>NWIC Philosophy of Teaching and Learning</a:t>
            </a:r>
          </a:p>
          <a:p>
            <a:pPr>
              <a:spcBef>
                <a:spcPts val="0"/>
              </a:spcBef>
              <a:buNone/>
            </a:pPr>
            <a:endParaRPr lang="en-US" dirty="0" smtClean="0"/>
          </a:p>
          <a:p>
            <a:pPr>
              <a:spcBef>
                <a:spcPts val="0"/>
              </a:spcBef>
            </a:pPr>
            <a:r>
              <a:rPr lang="en-US" i="1" dirty="0" smtClean="0"/>
              <a:t>Creating a Landscape for Teaching and Learning </a:t>
            </a:r>
            <a:r>
              <a:rPr lang="en-US" dirty="0" smtClean="0"/>
              <a:t>article</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4331</TotalTime>
  <Words>4226</Words>
  <Application>Microsoft Office PowerPoint</Application>
  <PresentationFormat>On-screen Show (4:3)</PresentationFormat>
  <Paragraphs>480</Paragraphs>
  <Slides>46</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Flow</vt:lpstr>
      <vt:lpstr>Chart</vt:lpstr>
      <vt:lpstr>Northwest Indian College’s  Landscape of Teaching and Learning </vt:lpstr>
      <vt:lpstr>“You can teach them to pull canoe or you can teach them to want to pull canoe.”  Willie Jones, Sr., Native Studies faculty and one of the founders of Northwest Indian College. A long-time canoe skipper, Willie often shares how he learned leadership and teaching through canoe pulling.</vt:lpstr>
      <vt:lpstr>Intellectual Capacity Building</vt:lpstr>
      <vt:lpstr>Strategies for  Building Intellectual Capacity Faculty Development and Native Leadership  </vt:lpstr>
      <vt:lpstr>Achievements of the Project </vt:lpstr>
      <vt:lpstr>Slide 6</vt:lpstr>
      <vt:lpstr>Measures and Evaluative Tools</vt:lpstr>
      <vt:lpstr>NATIVE SCHOLARSHIP</vt:lpstr>
      <vt:lpstr>Native Scholarship  Institutional Impact</vt:lpstr>
      <vt:lpstr>Native Scholarship in Action</vt:lpstr>
      <vt:lpstr>Native Scholarship </vt:lpstr>
      <vt:lpstr>Action Research Project Dispelling the Myth Of Indian Time </vt:lpstr>
      <vt:lpstr>Native Leadership  </vt:lpstr>
      <vt:lpstr>Cultivating our Next Generation  of Tribal and College Leaders</vt:lpstr>
      <vt:lpstr>Emerging Native Leadership </vt:lpstr>
      <vt:lpstr>Teaching and Learning</vt:lpstr>
      <vt:lpstr>Teaching and Learning Initiative</vt:lpstr>
      <vt:lpstr>Strategies and Outputs</vt:lpstr>
      <vt:lpstr>Evaluation Questions</vt:lpstr>
      <vt:lpstr>Impact on Students</vt:lpstr>
      <vt:lpstr>Course Evaluations</vt:lpstr>
      <vt:lpstr>Student Comments</vt:lpstr>
      <vt:lpstr>Student Comments</vt:lpstr>
      <vt:lpstr>      </vt:lpstr>
      <vt:lpstr>Student Perspectives Comparison of 2005 and 2011 CCSSE Responses</vt:lpstr>
      <vt:lpstr>Impact on Students Annual Course Completion Rate (college level courses)</vt:lpstr>
      <vt:lpstr>Impact on Students Fall-to-Fall Retention Rate (college level courses)</vt:lpstr>
      <vt:lpstr>Impact on Faculty</vt:lpstr>
      <vt:lpstr>Development of an NWIC  Philosophy of Teaching and Learning </vt:lpstr>
      <vt:lpstr>Landscape of Teaching and Learning The NWIC Philosophy of Teaching and Learning Image</vt:lpstr>
      <vt:lpstr>Our teaching and learning philosophy is based on the understanding  that NWIC provides education that is:   place-based within a learning environment that intentionally       focuses on cultural context and integrated cultural experiences;    informed by the highest expectations that students be    self-motivated, disciplined, and willing learners;    committed to the development of the skills of our students to     address issues of social justice and support the vision of their     communities;    intergenerational with a specific focus on the development of young     leadership; and    holistic in support of students’ understanding of who they are and     their sense of place.</vt:lpstr>
      <vt:lpstr>Excerpts from Faculty Drafts of Personal Teaching and Learning Philosophies</vt:lpstr>
      <vt:lpstr>Teaching and Learning Initiative</vt:lpstr>
      <vt:lpstr>A Faculty Member’s Story</vt:lpstr>
      <vt:lpstr>Brian’s connection to students and our place reflected in his teaching philosophy</vt:lpstr>
      <vt:lpstr>Faculty Development Resources</vt:lpstr>
      <vt:lpstr>Action Research Project  Rethinking Precollege Math: Measuring Student Attributes</vt:lpstr>
      <vt:lpstr>Teaching and Learning Institute Three day faculty institute  - summers of 2010 and 2011</vt:lpstr>
      <vt:lpstr>Teaching and Learning Institute</vt:lpstr>
      <vt:lpstr>Institutional Impact</vt:lpstr>
      <vt:lpstr>Institutional Impact Academic Excellence</vt:lpstr>
      <vt:lpstr>Institutional Impact Challenging Learning Environment</vt:lpstr>
      <vt:lpstr>Institutional Impact Strategic Approach</vt:lpstr>
      <vt:lpstr>The NWIC Model  Ingredients for Success</vt:lpstr>
      <vt:lpstr>The NWIC Model Summary of Our Success – A Tribal College Pedagogy of Teaching and Learning</vt:lpstr>
      <vt:lpstr>Slide 46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and Learning  at NWIC</dc:title>
  <dc:creator>bportervint</dc:creator>
  <cp:lastModifiedBy>Ted Williams</cp:lastModifiedBy>
  <cp:revision>275</cp:revision>
  <dcterms:created xsi:type="dcterms:W3CDTF">2011-10-03T15:20:35Z</dcterms:created>
  <dcterms:modified xsi:type="dcterms:W3CDTF">2011-10-11T21:10:23Z</dcterms:modified>
</cp:coreProperties>
</file>